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8288000" cy="10287000"/>
  <p:notesSz cx="6858000" cy="9144000"/>
  <p:embeddedFontLst>
    <p:embeddedFont>
      <p:font typeface="Nanum Gothic" panose="020B0600000101010101" charset="-127"/>
      <p:regular r:id="rId59"/>
      <p:bold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나눔스퀘어_ac" panose="020B0600000101010101" pitchFamily="50" charset="-127"/>
      <p:regular r:id="rId65"/>
    </p:embeddedFont>
    <p:embeddedFont>
      <p:font typeface="나눔스퀘어_ac Bold" panose="020B0600000101010101" pitchFamily="50" charset="-127"/>
      <p:bold r:id="rId66"/>
    </p:embeddedFont>
    <p:embeddedFont>
      <p:font typeface="나눔스퀘어_ac ExtraBold" panose="020B0600000101010101" pitchFamily="50" charset="-127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29">
          <p15:clr>
            <a:srgbClr val="000000"/>
          </p15:clr>
        </p15:guide>
        <p15:guide id="2" pos="5760">
          <p15:clr>
            <a:srgbClr val="000000"/>
          </p15:clr>
        </p15:guide>
        <p15:guide id="3" pos="1116">
          <p15:clr>
            <a:srgbClr val="747775"/>
          </p15:clr>
        </p15:guide>
        <p15:guide id="4" pos="10404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825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3229"/>
        <p:guide pos="5760"/>
        <p:guide pos="1116"/>
        <p:guide pos="104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6T02:08:25.568" idx="1">
    <p:pos x="6000" y="0"/>
    <p:text>summary =&gt; 5번 6번(8, 9 슬라이드) 내용 요약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9a1d8d2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271" name="Google Shape;271;g319a1d8d2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9a1d8d241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284" name="Google Shape;284;g319a1d8d241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9a1d8d241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297" name="Google Shape;297;g319a1d8d241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9a1d8d241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311" name="Google Shape;311;g319a1d8d241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9a1d8d241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328" name="Google Shape;328;g319a1d8d241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9a1d8d241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340" name="Google Shape;340;g319a1d8d241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9e502e53c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353" name="Google Shape;353;g319e502e53c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9e502e53c_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365" name="Google Shape;365;g319e502e53c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a1beddbe4_5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379" name="Google Shape;379;g31a1beddbe4_5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9e502e53c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319e502e53c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9e502e53c_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19e502e53c_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9e502e53c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19e502e53c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9e502e53c_1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319e502e53c_1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a1beddbe4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31a1beddbe4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9a1d8d2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319a1d8d2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9a1d8d24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19a1d8d24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19a1d8d2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319a1d8d2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9a1d8d24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319a1d8d24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9a1d8d24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19a1d8d24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9a1d8d24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19a1d8d24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9a1d8d24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319a1d8d24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a1beddbe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31a1beddbe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19a1d8d24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319a1d8d24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9a1d8d241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319a1d8d241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19a1d8d24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319a1d8d24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9e502e53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319e502e53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9a1d8d24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319a1d8d24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19e502e53c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693" name="Google Shape;693;g319e502e53c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19e502e5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707" name="Google Shape;707;g319e502e5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9e502e53c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720" name="Google Shape;720;g319e502e53c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19e502e53c_7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732" name="Google Shape;732;g319e502e53c_7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19e502e53c_7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745" name="Google Shape;745;g319e502e53c_7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19e502e53c_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758" name="Google Shape;758;g319e502e53c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19e502e53c_7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770" name="Google Shape;770;g319e502e53c_7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1a1beddbe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782" name="Google Shape;782;g31a1beddbe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1a1beddbe4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798" name="Google Shape;798;g31a1beddbe4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1a4b8a85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요즘 외국인 관광객의 트렌드가 데일리케이션이다.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데일리케이션에 맞게 외국인 관광객들에게 흥미와 관심을 유발하는 맞춤형 축제 추천을 하고 국내인에게 인기 많은 축제를 추천하겠다.</a:t>
            </a:r>
            <a:endParaRPr/>
          </a:p>
        </p:txBody>
      </p:sp>
      <p:sp>
        <p:nvSpPr>
          <p:cNvPr id="817" name="Google Shape;817;g31a4b8a85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1a1beddbe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축제 추천 내용 (어디어디 축제가 좋음) - 국내 축제 내용 반영</a:t>
            </a:r>
            <a:endParaRPr/>
          </a:p>
        </p:txBody>
      </p:sp>
      <p:sp>
        <p:nvSpPr>
          <p:cNvPr id="836" name="Google Shape;836;g31a1beddbe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1a1beddbe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축제 추천 내용 (어디어디 축제가 좋음) - 국내 축제 내용 반영</a:t>
            </a:r>
            <a:endParaRPr/>
          </a:p>
        </p:txBody>
      </p:sp>
      <p:sp>
        <p:nvSpPr>
          <p:cNvPr id="848" name="Google Shape;848;g31a1beddbe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1a1beddbe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축제 추천 내용 (어디어디 축제가 좋음) - 국내 축제 내용 반영</a:t>
            </a:r>
            <a:endParaRPr/>
          </a:p>
        </p:txBody>
      </p:sp>
      <p:sp>
        <p:nvSpPr>
          <p:cNvPr id="862" name="Google Shape;862;g31a1beddbe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요즘 외국인 관광객의 트렌드가 데일리케이션이다.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데일리케이션에 맞게 외국인 관광객들에게 흥미와 관심을 유발하는 맞춤형 축제 추천을 하고 국내인에게 인기 많은 축제를 추천하겠다.</a:t>
            </a: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a1beddbe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축제 추천 내용 (어디어디 축제가 좋음) - 국내 축제 내용 반영</a:t>
            </a:r>
            <a:endParaRPr/>
          </a:p>
        </p:txBody>
      </p:sp>
      <p:sp>
        <p:nvSpPr>
          <p:cNvPr id="874" name="Google Shape;874;g31a1beddbe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a1beddbe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축제 추천 내용 (어디어디 축제가 좋음) - 국내 축제 내용 반영</a:t>
            </a:r>
            <a:endParaRPr/>
          </a:p>
        </p:txBody>
      </p:sp>
      <p:sp>
        <p:nvSpPr>
          <p:cNvPr id="889" name="Google Shape;889;g31a1beddbe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1a1beddbe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축제 추천 내용 (어디어디 축제가 좋음) - 국내 축제 내용 반영</a:t>
            </a:r>
            <a:endParaRPr/>
          </a:p>
        </p:txBody>
      </p:sp>
      <p:sp>
        <p:nvSpPr>
          <p:cNvPr id="901" name="Google Shape;901;g31a1beddbe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1a1beddbe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축제 추천 내용 (어디어디 축제가 좋음) - 국내 축제 내용 반영</a:t>
            </a:r>
            <a:endParaRPr/>
          </a:p>
        </p:txBody>
      </p:sp>
      <p:sp>
        <p:nvSpPr>
          <p:cNvPr id="916" name="Google Shape;916;g31a1beddbe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1a1beddbe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축제 추천 내용 (어디어디 축제가 좋음) - 국내 축제 내용 반영</a:t>
            </a:r>
            <a:endParaRPr/>
          </a:p>
        </p:txBody>
      </p:sp>
      <p:sp>
        <p:nvSpPr>
          <p:cNvPr id="928" name="Google Shape;928;g31a1beddbe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=&gt; 5번 6번 내용 요약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제안??</a:t>
            </a:r>
            <a:endParaRPr/>
          </a:p>
        </p:txBody>
      </p:sp>
      <p:sp>
        <p:nvSpPr>
          <p:cNvPr id="941" name="Google Shape;9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a1beddbe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요즘 외국인 관광객의 트렌드가 데일리케이션이다.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데일리케이션에 맞게 외국인 관광객들에게 흥미와 관심을 유발하는 맞춤형 축제 추천을 하고 국내인에게 인기 많은 축제를 추천하겠다.</a:t>
            </a:r>
            <a:endParaRPr/>
          </a:p>
        </p:txBody>
      </p:sp>
      <p:sp>
        <p:nvSpPr>
          <p:cNvPr id="222" name="Google Shape;222;g31a1beddbe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244" name="Google Shape;2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9a1d8d24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각자 조사한 내용들 기입</a:t>
            </a:r>
            <a:endParaRPr/>
          </a:p>
        </p:txBody>
      </p:sp>
      <p:sp>
        <p:nvSpPr>
          <p:cNvPr id="258" name="Google Shape;258;g319a1d8d24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 dirty="0"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 dirty="0"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Gothic"/>
              <a:buNone/>
              <a:defRPr sz="4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 b="1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 b="1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 b="1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 b="1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 b="1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 b="1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 b="1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 b="1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"/>
              <a:buChar char="•"/>
              <a:defRPr sz="32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Char char="–"/>
              <a:defRPr sz="28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  <a:defRPr sz="2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–"/>
              <a:defRPr sz="20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»"/>
              <a:defRPr sz="20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lab.visitkorea.or.kr/site/portal/ex/bbs/View.do?cbIdx=1603&amp;cbIdx2=1129&amp;bcIdx=308262&amp;pageIndex=1&amp;tgtTypeCd=&amp;searchKey=&amp;searchKey1=&amp;searchKey2=&amp;searchKey3=&amp;tabFlag=N&amp;subFlag=N&amp;cateCont=tlt0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rea.kr/news/policyNewsView.do?newsId=14892358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sedaily.com/NewsView/2DFS6XMEOX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uyin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lab.visitkorea.or.kr/site/portal/ex/bbs/View.do?cbIdx=1603&amp;cbIdx2=1129&amp;bcIdx=308262&amp;pageIndex=1&amp;tgtTypeCd=&amp;searchKey=&amp;searchKey1=&amp;searchKey2=&amp;searchKey3=&amp;tabFlag=N&amp;subFlag=N&amp;cateCont=tlt0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data-culture.kr/bigdata/user/data_market/detail.do?id=021312f0-1e55-11eb-a4e6-a9a03a61580b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www.mk.co.kr/news/business/1107614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mcst.go.kr/portal/subject/subject04/STBL-1014285#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641182" y="667629"/>
            <a:ext cx="17005635" cy="8915577"/>
            <a:chOff x="0" y="-9525"/>
            <a:chExt cx="4478850" cy="2348136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75" y="667625"/>
            <a:ext cx="10986307" cy="89156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1815152" y="3330053"/>
            <a:ext cx="8830103" cy="2672271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dist" rtl="0">
              <a:lnSpc>
                <a:spcPct val="11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72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72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72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72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72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2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관광객</a:t>
            </a:r>
            <a:br>
              <a:rPr lang="en-US" sz="72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</a:br>
            <a:r>
              <a:rPr lang="en-US" sz="72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선호도</a:t>
            </a:r>
            <a:r>
              <a:rPr lang="en-US" sz="72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2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72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72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72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2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추천</a:t>
            </a:r>
            <a:endParaRPr sz="7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1484700" y="967425"/>
            <a:ext cx="5661600" cy="4611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5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멋쟁이</a:t>
            </a:r>
            <a:r>
              <a:rPr lang="en-US" sz="2955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955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사자처럼</a:t>
            </a:r>
            <a:r>
              <a:rPr lang="en-US" sz="2955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- AI </a:t>
            </a:r>
            <a:r>
              <a:rPr lang="en-US" sz="2955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웹서비스</a:t>
            </a:r>
            <a:r>
              <a:rPr lang="en-US" sz="2955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955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스쿨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4360775" y="1588750"/>
            <a:ext cx="2814600" cy="4611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5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[</a:t>
            </a:r>
            <a:r>
              <a:rPr lang="en-US" sz="2955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미드</a:t>
            </a:r>
            <a:r>
              <a:rPr lang="en-US" sz="2955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955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2955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]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1752738" y="7317415"/>
            <a:ext cx="5317200" cy="4611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5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필승1조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1752738" y="7854442"/>
            <a:ext cx="5317200" cy="345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김규나</a:t>
            </a:r>
            <a:r>
              <a:rPr lang="en-US" sz="2199" i="0" u="none" strike="noStrike" cap="none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ㅣ</a:t>
            </a:r>
            <a:r>
              <a:rPr lang="en-US" sz="2199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장현석</a:t>
            </a:r>
            <a:r>
              <a:rPr lang="en-US" sz="2199" i="0" u="none" strike="noStrike" cap="none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ㅣ</a:t>
            </a:r>
            <a:r>
              <a:rPr lang="en-US" sz="2199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김필승</a:t>
            </a:r>
            <a:r>
              <a:rPr lang="en-US" sz="2199" i="0" u="none" strike="noStrike" cap="none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ㅣ</a:t>
            </a:r>
            <a:r>
              <a:rPr lang="en-US" sz="2199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박재훈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2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274" name="Google Shape;274;p22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2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277" name="Google Shape;277;p22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22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관심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계기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1790000" y="3476250"/>
            <a:ext cx="15309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한류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콘텐츠를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접하고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한국에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가지게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것을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알 수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. (29.5%)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4031650"/>
            <a:ext cx="11054700" cy="547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2900" y="4298000"/>
            <a:ext cx="4734600" cy="47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3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287" name="Google Shape;287;p2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290" name="Google Shape;290;p23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23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지역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방문율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1790000" y="3476250"/>
            <a:ext cx="153093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●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권역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방문율이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72.54% 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과반수인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점을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알 수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➔"/>
            </a:pP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그 중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장소는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명동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)이 19%로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제일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높으며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부산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1곳과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인천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1곳을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제외하고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모두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확인된다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93" name="Google Shape;2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525" y="4601050"/>
            <a:ext cx="9913897" cy="49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00" y="4601060"/>
            <a:ext cx="6923325" cy="4908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4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300" name="Google Shape;300;p24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24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03" name="Google Shape;303;p24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" name="Google Shape;304;p24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고려하는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활동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1790000" y="3476250"/>
            <a:ext cx="15309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쇼핑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(34%)과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식도락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(21.8%)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고려로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두고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있으나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지역축제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참여와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스포츠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관련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활동의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낮다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325" y="4031650"/>
            <a:ext cx="11060050" cy="55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075" y="4031646"/>
            <a:ext cx="4176550" cy="27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0075" y="6813803"/>
            <a:ext cx="4176550" cy="278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5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314" name="Google Shape;314;p25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25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17" name="Google Shape;317;p25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25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만족한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활동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1790000" y="3476250"/>
            <a:ext cx="15309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고려했던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형태에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맞춰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식도락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(24.7%)과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쇼핑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(20.2%)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만족도가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높으나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참여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만족도가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제일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낮다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75" y="4031650"/>
            <a:ext cx="10966349" cy="54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7413" y="4031650"/>
            <a:ext cx="2680450" cy="26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4554" y="6867300"/>
            <a:ext cx="3808785" cy="25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5"/>
          <p:cNvSpPr/>
          <p:nvPr/>
        </p:nvSpPr>
        <p:spPr>
          <a:xfrm rot="5400000">
            <a:off x="16346250" y="7199425"/>
            <a:ext cx="1116300" cy="776100"/>
          </a:xfrm>
          <a:prstGeom prst="bentArrow">
            <a:avLst>
              <a:gd name="adj1" fmla="val 28704"/>
              <a:gd name="adj2" fmla="val 31914"/>
              <a:gd name="adj3" fmla="val 38554"/>
              <a:gd name="adj4" fmla="val 20877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2175" y="4090675"/>
            <a:ext cx="2105625" cy="21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/>
          <p:nvPr/>
        </p:nvSpPr>
        <p:spPr>
          <a:xfrm rot="5400000" flipH="1">
            <a:off x="16346250" y="4606850"/>
            <a:ext cx="1116300" cy="776100"/>
          </a:xfrm>
          <a:prstGeom prst="bentArrow">
            <a:avLst>
              <a:gd name="adj1" fmla="val 28704"/>
              <a:gd name="adj2" fmla="val 31914"/>
              <a:gd name="adj3" fmla="val 38554"/>
              <a:gd name="adj4" fmla="val 20877"/>
            </a:avLst>
          </a:prstGeom>
          <a:solidFill>
            <a:srgbClr val="CC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6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331" name="Google Shape;331;p26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26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34" name="Google Shape;334;p26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p26"/>
          <p:cNvSpPr txBox="1"/>
          <p:nvPr/>
        </p:nvSpPr>
        <p:spPr>
          <a:xfrm>
            <a:off x="1790000" y="2874950"/>
            <a:ext cx="9680400" cy="133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활동별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만족도</a:t>
            </a:r>
            <a:endParaRPr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9" b="1" dirty="0">
              <a:solidFill>
                <a:srgbClr val="2630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1790000" y="3476250"/>
            <a:ext cx="153093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전반적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만족도에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비해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‘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박물관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전시관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관람’과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‘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참여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’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만족도가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저조한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것으로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확인이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된다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337" name="Google Shape;3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787" y="4077925"/>
            <a:ext cx="13326326" cy="52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7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343" name="Google Shape;343;p27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27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46" name="Google Shape;346;p27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" name="Google Shape;347;p27"/>
          <p:cNvSpPr txBox="1"/>
          <p:nvPr/>
        </p:nvSpPr>
        <p:spPr>
          <a:xfrm>
            <a:off x="1790000" y="2874950"/>
            <a:ext cx="9680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추천을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위한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타겟팅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설정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많이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방문하는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유형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1790000" y="3476250"/>
            <a:ext cx="153093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20대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여성이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30.2% 로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대다수를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차지하고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349" name="Google Shape;3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80" y="4132975"/>
            <a:ext cx="10447258" cy="5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6575" y="4354300"/>
            <a:ext cx="5290925" cy="504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8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356" name="Google Shape;356;p28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28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59" name="Google Shape;359;p28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p28"/>
          <p:cNvSpPr txBox="1"/>
          <p:nvPr/>
        </p:nvSpPr>
        <p:spPr>
          <a:xfrm>
            <a:off x="1790000" y="2874950"/>
            <a:ext cx="10652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추천을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위한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타겟팅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설정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20대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여성이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선호하는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사이트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1790000" y="3476250"/>
            <a:ext cx="153093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소셜미디어가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31.5%,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동영상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사이트가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18.5% 로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과반수를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차지하고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362" name="Google Shape;3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563" y="4155100"/>
            <a:ext cx="10350751" cy="512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9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368" name="Google Shape;368;p29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29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71" name="Google Shape;371;p29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29"/>
          <p:cNvSpPr txBox="1"/>
          <p:nvPr/>
        </p:nvSpPr>
        <p:spPr>
          <a:xfrm>
            <a:off x="1790000" y="2874950"/>
            <a:ext cx="10652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추천을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위한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타겟팅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설정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20대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여성이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선호하는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사이트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(2)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1790000" y="3476250"/>
            <a:ext cx="153093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일본에서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많이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이용되는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소셜미디어는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X(구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트위터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),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동영상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플랫폼은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유튜브로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확인된다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374" name="Google Shape;3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250" y="4761075"/>
            <a:ext cx="14951500" cy="40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 rotWithShape="1">
          <a:blip r:embed="rId4">
            <a:alphaModFix/>
          </a:blip>
          <a:srcRect l="36608" t="15046" r="35381" b="17754"/>
          <a:stretch/>
        </p:blipFill>
        <p:spPr>
          <a:xfrm rot="-1002593">
            <a:off x="14172287" y="4320661"/>
            <a:ext cx="2108924" cy="19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0900" y="5195425"/>
            <a:ext cx="1468400" cy="14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0"/>
          <p:cNvGrpSpPr/>
          <p:nvPr/>
        </p:nvGrpSpPr>
        <p:grpSpPr>
          <a:xfrm>
            <a:off x="640844" y="667629"/>
            <a:ext cx="17006315" cy="8915638"/>
            <a:chOff x="0" y="-9525"/>
            <a:chExt cx="4479000" cy="2348136"/>
          </a:xfrm>
        </p:grpSpPr>
        <p:sp>
          <p:nvSpPr>
            <p:cNvPr id="382" name="Google Shape;382;p30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30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85" name="Google Shape;385;p30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6" name="Google Shape;386;p30"/>
          <p:cNvSpPr txBox="1"/>
          <p:nvPr/>
        </p:nvSpPr>
        <p:spPr>
          <a:xfrm>
            <a:off x="1790000" y="2874950"/>
            <a:ext cx="10652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SNS: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Youtube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API를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활용한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수집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7613775" y="6177625"/>
            <a:ext cx="9727200" cy="3215100"/>
          </a:xfrm>
          <a:prstGeom prst="roundRect">
            <a:avLst>
              <a:gd name="adj" fmla="val 9809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7819150" y="6391450"/>
            <a:ext cx="7696500" cy="307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100"/>
              <a:buFont typeface="Nanum Gothic"/>
              <a:buAutoNum type="arabicPeriod"/>
            </a:pP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유튜브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API로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Video ID(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동영상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리스트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추출</a:t>
            </a:r>
            <a:endParaRPr sz="21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100"/>
              <a:buFont typeface="Nanum Gothic"/>
              <a:buAutoNum type="arabicPeriod"/>
            </a:pP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1번의 Video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ID로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댓글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API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사용해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23년, 24년도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댓글만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추출</a:t>
            </a:r>
            <a:endParaRPr sz="21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100"/>
              <a:buFont typeface="Nanum Gothic"/>
              <a:buAutoNum type="arabicPeriod"/>
            </a:pP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댓글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원문에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한글이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포함되어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있는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경우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삭제</a:t>
            </a:r>
            <a:endParaRPr sz="21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100"/>
              <a:buFont typeface="Nanum Gothic"/>
              <a:buAutoNum type="arabicPeriod"/>
            </a:pP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DeepL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API를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사용하여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수집한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댓글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번역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진행</a:t>
            </a:r>
            <a:endParaRPr sz="21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100"/>
              <a:buFont typeface="Nanum Gothic"/>
              <a:buAutoNum type="arabicPeriod"/>
            </a:pP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번역이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되지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않은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댓글은</a:t>
            </a:r>
            <a:r>
              <a:rPr lang="en-US" sz="21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삭제</a:t>
            </a:r>
            <a:endParaRPr sz="21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100"/>
              <a:buFont typeface="Nanum Gothic"/>
              <a:buChar char="➔"/>
            </a:pPr>
            <a:r>
              <a:rPr lang="en-US" sz="21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영상</a:t>
            </a:r>
            <a:r>
              <a:rPr lang="en-US" sz="21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검색</a:t>
            </a:r>
            <a:r>
              <a:rPr lang="en-US" sz="21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키워드</a:t>
            </a:r>
            <a:r>
              <a:rPr lang="en-US" sz="21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댓글</a:t>
            </a:r>
            <a:r>
              <a:rPr lang="en-US" sz="21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21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작성년도</a:t>
            </a:r>
            <a:r>
              <a:rPr lang="en-US" sz="21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번역된</a:t>
            </a:r>
            <a:r>
              <a:rPr lang="en-US" sz="21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댓글</a:t>
            </a:r>
            <a:r>
              <a:rPr lang="en-US" sz="21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추출</a:t>
            </a:r>
            <a:endParaRPr sz="2100" dirty="0">
              <a:solidFill>
                <a:srgbClr val="2630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7613775" y="3615148"/>
            <a:ext cx="9727200" cy="2218500"/>
          </a:xfrm>
          <a:prstGeom prst="roundRect">
            <a:avLst>
              <a:gd name="adj" fmla="val 9809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390" name="Google Shape;390;p30"/>
          <p:cNvGrpSpPr/>
          <p:nvPr/>
        </p:nvGrpSpPr>
        <p:grpSpPr>
          <a:xfrm>
            <a:off x="843550" y="3604363"/>
            <a:ext cx="6520175" cy="2377825"/>
            <a:chOff x="945575" y="3792750"/>
            <a:chExt cx="6520175" cy="2377825"/>
          </a:xfrm>
        </p:grpSpPr>
        <p:grpSp>
          <p:nvGrpSpPr>
            <p:cNvPr id="391" name="Google Shape;391;p30"/>
            <p:cNvGrpSpPr/>
            <p:nvPr/>
          </p:nvGrpSpPr>
          <p:grpSpPr>
            <a:xfrm>
              <a:off x="945575" y="3792750"/>
              <a:ext cx="6520175" cy="2377825"/>
              <a:chOff x="945575" y="3435563"/>
              <a:chExt cx="6520175" cy="2377825"/>
            </a:xfrm>
          </p:grpSpPr>
          <p:pic>
            <p:nvPicPr>
              <p:cNvPr id="392" name="Google Shape;392;p30"/>
              <p:cNvPicPr preferRelativeResize="0"/>
              <p:nvPr/>
            </p:nvPicPr>
            <p:blipFill rotWithShape="1">
              <a:blip r:embed="rId3">
                <a:alphaModFix/>
              </a:blip>
              <a:srcRect l="3731" r="36762" b="37106"/>
              <a:stretch/>
            </p:blipFill>
            <p:spPr>
              <a:xfrm>
                <a:off x="945575" y="3435563"/>
                <a:ext cx="6520052" cy="2377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3" name="Google Shape;393;p30"/>
              <p:cNvSpPr/>
              <p:nvPr/>
            </p:nvSpPr>
            <p:spPr>
              <a:xfrm>
                <a:off x="5516550" y="3873250"/>
                <a:ext cx="774900" cy="257100"/>
              </a:xfrm>
              <a:prstGeom prst="flowChartAlternateProcess">
                <a:avLst/>
              </a:pr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endParaRPr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1607050" y="4413375"/>
                <a:ext cx="5858700" cy="446100"/>
              </a:xfrm>
              <a:prstGeom prst="flowChartAlternateProcess">
                <a:avLst/>
              </a:pr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endParaRPr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3165675" y="3474600"/>
                <a:ext cx="774900" cy="257100"/>
              </a:xfrm>
              <a:prstGeom prst="flowChartAlternateProcess">
                <a:avLst/>
              </a:pr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396" name="Google Shape;396;p30"/>
            <p:cNvSpPr txBox="1"/>
            <p:nvPr/>
          </p:nvSpPr>
          <p:spPr>
            <a:xfrm>
              <a:off x="3928650" y="3828663"/>
              <a:ext cx="779700" cy="2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u="sng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Video ID</a:t>
              </a:r>
              <a:endParaRPr sz="1000" b="1" u="sng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397" name="Google Shape;397;p30"/>
            <p:cNvSpPr txBox="1"/>
            <p:nvPr/>
          </p:nvSpPr>
          <p:spPr>
            <a:xfrm>
              <a:off x="6239600" y="4217388"/>
              <a:ext cx="1135800" cy="2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u="sng" dirty="0" err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영상검색</a:t>
              </a:r>
              <a:r>
                <a:rPr lang="en-US" sz="1000" b="1" u="sng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1000" b="1" u="sng" dirty="0" err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키워드</a:t>
              </a:r>
              <a:endParaRPr sz="1000" b="1" u="sng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398" name="Google Shape;398;p30"/>
            <p:cNvSpPr txBox="1"/>
            <p:nvPr/>
          </p:nvSpPr>
          <p:spPr>
            <a:xfrm>
              <a:off x="5589050" y="4928688"/>
              <a:ext cx="1135800" cy="2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u="sng" dirty="0" err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댓글</a:t>
              </a:r>
              <a:r>
                <a:rPr lang="en-US" sz="1000" b="1" u="sng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1000" b="1" u="sng" dirty="0" err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내용</a:t>
              </a:r>
              <a:endParaRPr sz="1000" b="1" u="sng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endParaRPr>
            </a:p>
          </p:txBody>
        </p:sp>
      </p:grpSp>
      <p:pic>
        <p:nvPicPr>
          <p:cNvPr id="399" name="Google Shape;3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1119" y="8057944"/>
            <a:ext cx="1021725" cy="10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0"/>
          <p:cNvPicPr preferRelativeResize="0"/>
          <p:nvPr/>
        </p:nvPicPr>
        <p:blipFill rotWithShape="1">
          <a:blip r:embed="rId5">
            <a:alphaModFix/>
          </a:blip>
          <a:srcRect l="36608" t="15046" r="35381" b="17754"/>
          <a:stretch/>
        </p:blipFill>
        <p:spPr>
          <a:xfrm>
            <a:off x="8069235" y="4237509"/>
            <a:ext cx="1251410" cy="11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0"/>
          <p:cNvSpPr/>
          <p:nvPr/>
        </p:nvSpPr>
        <p:spPr>
          <a:xfrm>
            <a:off x="7819145" y="3963942"/>
            <a:ext cx="770400" cy="770400"/>
          </a:xfrm>
          <a:prstGeom prst="mathMultiply">
            <a:avLst>
              <a:gd name="adj1" fmla="val 18106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15616900" y="7809375"/>
            <a:ext cx="549000" cy="549000"/>
          </a:xfrm>
          <a:prstGeom prst="donut">
            <a:avLst>
              <a:gd name="adj" fmla="val 2600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9500350" y="3754375"/>
            <a:ext cx="7696500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000"/>
              <a:buFont typeface="Nanum Gothic"/>
              <a:buChar char="●"/>
            </a:pP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일론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머스크의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트위터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인수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이후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X의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API는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유료화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되었음</a:t>
            </a:r>
            <a:endParaRPr sz="20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000"/>
              <a:buFont typeface="Nanum Gothic"/>
              <a:buChar char="●"/>
            </a:pP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X의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API는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개인이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사용하기에는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비용을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요구한다</a:t>
            </a:r>
            <a:endParaRPr sz="20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000"/>
              <a:buFont typeface="Nanum Gothic"/>
              <a:buChar char="●"/>
            </a:pP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크롤링은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사실상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막혀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X의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수집이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어려운</a:t>
            </a:r>
            <a:r>
              <a:rPr lang="en-US"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상황</a:t>
            </a:r>
            <a:endParaRPr sz="20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000"/>
              <a:buFont typeface="Nanum Gothic"/>
              <a:buChar char="➔"/>
            </a:pPr>
            <a:r>
              <a:rPr lang="en-US" sz="20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일본인들이</a:t>
            </a:r>
            <a:r>
              <a:rPr lang="en-US" sz="20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2번째로 </a:t>
            </a:r>
            <a:r>
              <a:rPr lang="en-US" sz="20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많이</a:t>
            </a:r>
            <a:r>
              <a:rPr lang="en-US" sz="20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사용하는</a:t>
            </a:r>
            <a:r>
              <a:rPr lang="en-US" sz="20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유튜브</a:t>
            </a:r>
            <a:r>
              <a:rPr lang="en-US" sz="20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0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수집</a:t>
            </a:r>
            <a:r>
              <a:rPr lang="en-US" sz="20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선택</a:t>
            </a:r>
            <a:endParaRPr sz="2000" dirty="0">
              <a:solidFill>
                <a:srgbClr val="26303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04" name="Google Shape;404;p30"/>
          <p:cNvSpPr/>
          <p:nvPr/>
        </p:nvSpPr>
        <p:spPr>
          <a:xfrm>
            <a:off x="3648075" y="6103375"/>
            <a:ext cx="911100" cy="77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405" name="Google Shape;4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561" y="6994950"/>
            <a:ext cx="6351351" cy="22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1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411" name="Google Shape;411;p31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31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14" name="Google Shape;414;p31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5" name="Google Shape;415;p31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SNS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‘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한국여행’에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네티즌들의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생각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16" name="Google Shape;416;p31"/>
          <p:cNvSpPr txBox="1"/>
          <p:nvPr/>
        </p:nvSpPr>
        <p:spPr>
          <a:xfrm>
            <a:off x="1771650" y="3258288"/>
            <a:ext cx="15786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●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유튜브에서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韓国旅行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한국여행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키워드로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검색해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댓글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크롤링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진행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(2023 ~ 2024년 / 5,166개) 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10818850" y="4019275"/>
            <a:ext cx="66438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Char char="➢"/>
            </a:pP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지역에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언급은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별로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없는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편으로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명동에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언급을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확인할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수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10818750" y="5818482"/>
            <a:ext cx="66438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Char char="➢"/>
            </a:pP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좋다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재미있다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즐겁다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 등 </a:t>
            </a:r>
            <a:r>
              <a:rPr lang="en-US" sz="2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긍정적</a:t>
            </a:r>
            <a:r>
              <a:rPr lang="en-US" sz="2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형용사가</a:t>
            </a:r>
            <a:r>
              <a:rPr lang="en-US" sz="2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다수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확인된다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10818750" y="7425225"/>
            <a:ext cx="66438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Char char="➢"/>
            </a:pP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부정어는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바가지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비싸다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위험하다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밉다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확인되지만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긍정어에</a:t>
            </a:r>
            <a:r>
              <a:rPr lang="en-US" sz="2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비해</a:t>
            </a:r>
            <a:r>
              <a:rPr lang="en-US" sz="2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소수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확인된다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420" name="Google Shape;4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4198900"/>
            <a:ext cx="6484200" cy="4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9250" y="4198900"/>
            <a:ext cx="2184425" cy="48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4"/>
          <p:cNvGrpSpPr/>
          <p:nvPr/>
        </p:nvGrpSpPr>
        <p:grpSpPr>
          <a:xfrm>
            <a:off x="641182" y="667629"/>
            <a:ext cx="17005746" cy="8915638"/>
            <a:chOff x="0" y="-9525"/>
            <a:chExt cx="4478850" cy="2348136"/>
          </a:xfrm>
        </p:grpSpPr>
        <p:sp>
          <p:nvSpPr>
            <p:cNvPr id="98" name="Google Shape;98;p14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3437289" y="3775513"/>
            <a:ext cx="854190" cy="854190"/>
            <a:chOff x="0" y="0"/>
            <a:chExt cx="812800" cy="812800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0088767" y="3775513"/>
            <a:ext cx="854172" cy="854172"/>
            <a:chOff x="0" y="0"/>
            <a:chExt cx="812800" cy="812800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3601460" y="3943968"/>
            <a:ext cx="6714376" cy="54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01  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개요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0249162" y="3943968"/>
            <a:ext cx="5488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05  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성과분석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108" name="Google Shape;108;p14"/>
          <p:cNvGrpSpPr/>
          <p:nvPr/>
        </p:nvGrpSpPr>
        <p:grpSpPr>
          <a:xfrm>
            <a:off x="3437289" y="5098051"/>
            <a:ext cx="854190" cy="854190"/>
            <a:chOff x="0" y="0"/>
            <a:chExt cx="812800" cy="812800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10088767" y="5098051"/>
            <a:ext cx="854172" cy="854172"/>
            <a:chOff x="0" y="0"/>
            <a:chExt cx="812800" cy="812800"/>
          </a:xfrm>
        </p:grpSpPr>
        <p:sp>
          <p:nvSpPr>
            <p:cNvPr id="112" name="Google Shape;1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4"/>
          <p:cNvSpPr txBox="1"/>
          <p:nvPr/>
        </p:nvSpPr>
        <p:spPr>
          <a:xfrm>
            <a:off x="3601460" y="5254544"/>
            <a:ext cx="6714376" cy="54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02   팀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소개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10249162" y="5254544"/>
            <a:ext cx="5488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06  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발전방향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116" name="Google Shape;116;p14"/>
          <p:cNvGrpSpPr/>
          <p:nvPr/>
        </p:nvGrpSpPr>
        <p:grpSpPr>
          <a:xfrm>
            <a:off x="3437289" y="6420590"/>
            <a:ext cx="854190" cy="854190"/>
            <a:chOff x="0" y="0"/>
            <a:chExt cx="812800" cy="812800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4"/>
          <p:cNvGrpSpPr/>
          <p:nvPr/>
        </p:nvGrpSpPr>
        <p:grpSpPr>
          <a:xfrm>
            <a:off x="10088767" y="6420590"/>
            <a:ext cx="854172" cy="854172"/>
            <a:chOff x="0" y="0"/>
            <a:chExt cx="812800" cy="812800"/>
          </a:xfrm>
        </p:grpSpPr>
        <p:sp>
          <p:nvSpPr>
            <p:cNvPr id="120" name="Google Shape;120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3601460" y="6565120"/>
            <a:ext cx="6714376" cy="54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03  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목표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10249162" y="6565120"/>
            <a:ext cx="6265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07  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결과</a:t>
            </a: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124" name="Google Shape;124;p14"/>
          <p:cNvGrpSpPr/>
          <p:nvPr/>
        </p:nvGrpSpPr>
        <p:grpSpPr>
          <a:xfrm>
            <a:off x="3437289" y="7743128"/>
            <a:ext cx="854190" cy="854190"/>
            <a:chOff x="0" y="0"/>
            <a:chExt cx="812800" cy="81280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4"/>
          <p:cNvSpPr txBox="1"/>
          <p:nvPr/>
        </p:nvSpPr>
        <p:spPr>
          <a:xfrm>
            <a:off x="3601460" y="7875697"/>
            <a:ext cx="6714376" cy="54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04  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3506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506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진행과정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6450637" y="1661108"/>
            <a:ext cx="5386725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Contents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32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427" name="Google Shape;427;p32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" name="Google Shape;429;p32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30" name="Google Shape;430;p32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1" name="Google Shape;431;p32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SNS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‘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한국축제’에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네티즌들의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생각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1771650" y="3258288"/>
            <a:ext cx="15786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●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유튜브에서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韓国旅行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韓国のお祭り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한국여행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한국의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키워드로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검색해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댓글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크롤링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진행</a:t>
            </a:r>
            <a:b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(2023 ~ 2024년 / 4,721개) 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33" name="Google Shape;433;p32"/>
          <p:cNvSpPr txBox="1"/>
          <p:nvPr/>
        </p:nvSpPr>
        <p:spPr>
          <a:xfrm>
            <a:off x="8446425" y="5962275"/>
            <a:ext cx="89601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 Gothic"/>
              <a:buChar char="➢"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일본은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마츠리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문화가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존재하는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나라로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전통적인</a:t>
            </a:r>
            <a:r>
              <a:rPr lang="en-US" sz="2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의미를</a:t>
            </a:r>
            <a:r>
              <a:rPr lang="en-US" sz="2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중요시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하는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것으로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보임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 Gothic"/>
              <a:buChar char="➢"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워드클라우드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결과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시 ‘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여름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’, ‘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포장마차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’, ‘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전통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’, ‘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금붕어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’ 등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마츠리의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특징이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묻어나오며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축제와</a:t>
            </a:r>
            <a:r>
              <a:rPr lang="en-US" sz="26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비교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하는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반응이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위주로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확인됨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 Gothic"/>
              <a:buChar char="➢"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한국의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축제에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인식과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낮은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것을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알 수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434" name="Google Shape;4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75" y="4352875"/>
            <a:ext cx="6484200" cy="486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2"/>
          <p:cNvPicPr preferRelativeResize="0"/>
          <p:nvPr/>
        </p:nvPicPr>
        <p:blipFill rotWithShape="1">
          <a:blip r:embed="rId4">
            <a:alphaModFix/>
          </a:blip>
          <a:srcRect l="16415"/>
          <a:stretch/>
        </p:blipFill>
        <p:spPr>
          <a:xfrm>
            <a:off x="8446400" y="4360638"/>
            <a:ext cx="8960149" cy="14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33"/>
          <p:cNvGrpSpPr/>
          <p:nvPr/>
        </p:nvGrpSpPr>
        <p:grpSpPr>
          <a:xfrm>
            <a:off x="641182" y="358966"/>
            <a:ext cx="17006315" cy="9223463"/>
            <a:chOff x="0" y="-90598"/>
            <a:chExt cx="4479000" cy="2429209"/>
          </a:xfrm>
        </p:grpSpPr>
        <p:sp>
          <p:nvSpPr>
            <p:cNvPr id="441" name="Google Shape;441;p3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 txBox="1"/>
            <p:nvPr/>
          </p:nvSpPr>
          <p:spPr>
            <a:xfrm>
              <a:off x="0" y="-90598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33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44" name="Google Shape;444;p33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33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SNS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‘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한국축제’에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네티즌들의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생각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46" name="Google Shape;446;p33"/>
          <p:cNvSpPr txBox="1"/>
          <p:nvPr/>
        </p:nvSpPr>
        <p:spPr>
          <a:xfrm>
            <a:off x="1771650" y="3258309"/>
            <a:ext cx="15786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●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유튜브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키워드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‘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festival’ 로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후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조회수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순으로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정렬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➔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제일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조회수가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영상이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무려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6~7년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전으로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최신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정보가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없음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endParaRPr sz="25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➔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특정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축제에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영상은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최근에는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없으며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조회수도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낮다</a:t>
            </a:r>
            <a:endParaRPr sz="25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447" name="Google Shape;447;p33"/>
          <p:cNvPicPr preferRelativeResize="0"/>
          <p:nvPr/>
        </p:nvPicPr>
        <p:blipFill rotWithShape="1">
          <a:blip r:embed="rId3">
            <a:alphaModFix/>
          </a:blip>
          <a:srcRect l="41130" r="19942" b="20848"/>
          <a:stretch/>
        </p:blipFill>
        <p:spPr>
          <a:xfrm>
            <a:off x="1771650" y="5079375"/>
            <a:ext cx="4609200" cy="45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3"/>
          <p:cNvPicPr preferRelativeResize="0"/>
          <p:nvPr/>
        </p:nvPicPr>
        <p:blipFill rotWithShape="1">
          <a:blip r:embed="rId4">
            <a:alphaModFix/>
          </a:blip>
          <a:srcRect l="40443" r="6480" b="15881"/>
          <a:stretch/>
        </p:blipFill>
        <p:spPr>
          <a:xfrm>
            <a:off x="9801838" y="5079375"/>
            <a:ext cx="6203963" cy="4503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3"/>
          <p:cNvSpPr/>
          <p:nvPr/>
        </p:nvSpPr>
        <p:spPr>
          <a:xfrm>
            <a:off x="7450550" y="7010500"/>
            <a:ext cx="1281600" cy="64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50" name="Google Shape;450;p33"/>
          <p:cNvSpPr/>
          <p:nvPr/>
        </p:nvSpPr>
        <p:spPr>
          <a:xfrm>
            <a:off x="1777475" y="5500375"/>
            <a:ext cx="825900" cy="2379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51" name="Google Shape;451;p33"/>
          <p:cNvSpPr/>
          <p:nvPr/>
        </p:nvSpPr>
        <p:spPr>
          <a:xfrm>
            <a:off x="1777475" y="8256025"/>
            <a:ext cx="825900" cy="2379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52" name="Google Shape;452;p33"/>
          <p:cNvSpPr/>
          <p:nvPr/>
        </p:nvSpPr>
        <p:spPr>
          <a:xfrm>
            <a:off x="9801850" y="5528375"/>
            <a:ext cx="825900" cy="2379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53" name="Google Shape;453;p33"/>
          <p:cNvSpPr/>
          <p:nvPr/>
        </p:nvSpPr>
        <p:spPr>
          <a:xfrm>
            <a:off x="9801850" y="8018125"/>
            <a:ext cx="825900" cy="2379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4"/>
          <p:cNvGrpSpPr/>
          <p:nvPr/>
        </p:nvGrpSpPr>
        <p:grpSpPr>
          <a:xfrm>
            <a:off x="641182" y="358966"/>
            <a:ext cx="17006315" cy="9223463"/>
            <a:chOff x="0" y="-90598"/>
            <a:chExt cx="4479000" cy="2429209"/>
          </a:xfrm>
        </p:grpSpPr>
        <p:sp>
          <p:nvSpPr>
            <p:cNvPr id="459" name="Google Shape;459;p34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 txBox="1"/>
            <p:nvPr/>
          </p:nvSpPr>
          <p:spPr>
            <a:xfrm>
              <a:off x="0" y="-90598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34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62" name="Google Shape;462;p34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3" name="Google Shape;463;p34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일본인이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선호하는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64" name="Google Shape;464;p34"/>
          <p:cNvSpPr txBox="1"/>
          <p:nvPr/>
        </p:nvSpPr>
        <p:spPr>
          <a:xfrm>
            <a:off x="11769175" y="3411300"/>
            <a:ext cx="5263800" cy="53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anum Gothic"/>
              <a:buChar char="➢"/>
            </a:pP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수원화성문화제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부평풍물대축제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안동탈춤축제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 </a:t>
            </a:r>
            <a:r>
              <a:rPr lang="en-US" sz="23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전통성이</a:t>
            </a:r>
            <a:r>
              <a:rPr lang="en-US" sz="23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강한</a:t>
            </a:r>
            <a:r>
              <a:rPr lang="en-US" sz="23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3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선호</a:t>
            </a:r>
            <a:b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endParaRPr sz="23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anum Gothic"/>
              <a:buChar char="➢"/>
            </a:pP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서울세계불꽃축제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보령머드축제의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경우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일본인이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좋아하는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불꽃놀이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하나비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)를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즐길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수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b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endParaRPr sz="23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anum Gothic"/>
              <a:buChar char="➢"/>
            </a:pP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부산국제록페스티벌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인천펜타포트음악축제의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경우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음악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축제의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성향이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강하다</a:t>
            </a:r>
            <a:endParaRPr sz="23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465" name="Google Shape;4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3411300"/>
            <a:ext cx="9585825" cy="53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4"/>
          <p:cNvSpPr txBox="1"/>
          <p:nvPr/>
        </p:nvSpPr>
        <p:spPr>
          <a:xfrm>
            <a:off x="1771653" y="8799600"/>
            <a:ext cx="67995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 : [</a:t>
            </a:r>
            <a:r>
              <a:rPr lang="en-US" sz="1600" u="sng" dirty="0" err="1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한국관광데이터랩</a:t>
            </a:r>
            <a:r>
              <a:rPr lang="en-US" sz="1600" u="sng" dirty="0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] </a:t>
            </a:r>
            <a:r>
              <a:rPr lang="en-US" sz="1600" u="sng" dirty="0" err="1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방한외래객</a:t>
            </a:r>
            <a:r>
              <a:rPr lang="en-US" sz="1600" u="sng" dirty="0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인기</a:t>
            </a:r>
            <a:r>
              <a:rPr lang="en-US" sz="1600" u="sng" dirty="0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축제</a:t>
            </a:r>
            <a:r>
              <a:rPr lang="en-US" sz="1600" u="sng" dirty="0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트렌드</a:t>
            </a:r>
            <a:r>
              <a:rPr lang="en-US" sz="1600" u="sng" dirty="0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분석</a:t>
            </a:r>
            <a:r>
              <a:rPr lang="en-US" sz="1600" u="sng" dirty="0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(2024/11/18</a:t>
            </a:r>
            <a:r>
              <a:rPr 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)</a:t>
            </a:r>
            <a:endParaRPr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67" name="Google Shape;467;p34"/>
          <p:cNvSpPr txBox="1"/>
          <p:nvPr/>
        </p:nvSpPr>
        <p:spPr>
          <a:xfrm>
            <a:off x="9144002" y="8799600"/>
            <a:ext cx="22476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KT이동통신데이터</a:t>
            </a:r>
            <a:r>
              <a:rPr 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기반</a:t>
            </a:r>
            <a:endParaRPr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35"/>
          <p:cNvGrpSpPr/>
          <p:nvPr/>
        </p:nvGrpSpPr>
        <p:grpSpPr>
          <a:xfrm>
            <a:off x="560932" y="788029"/>
            <a:ext cx="17006315" cy="8915638"/>
            <a:chOff x="0" y="-9525"/>
            <a:chExt cx="4479000" cy="2348136"/>
          </a:xfrm>
        </p:grpSpPr>
        <p:sp>
          <p:nvSpPr>
            <p:cNvPr id="473" name="Google Shape;473;p35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35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76" name="Google Shape;476;p35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7" name="Google Shape;477;p35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만약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관광객에게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한국의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축제를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추천한다면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?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78" name="Google Shape;478;p35"/>
          <p:cNvSpPr/>
          <p:nvPr/>
        </p:nvSpPr>
        <p:spPr>
          <a:xfrm>
            <a:off x="1681475" y="3429400"/>
            <a:ext cx="5877300" cy="5939700"/>
          </a:xfrm>
          <a:prstGeom prst="roundRect">
            <a:avLst>
              <a:gd name="adj" fmla="val 11635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1806550" y="3554425"/>
            <a:ext cx="55644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&lt;2023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외래관광객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&gt;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에서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나타난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endParaRPr sz="2600"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대표적인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특징</a:t>
            </a:r>
            <a:endParaRPr sz="2600"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4198175" y="4552364"/>
            <a:ext cx="33606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20대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여성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1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동반자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(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친구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endParaRPr sz="21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한류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콘텐츠를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접한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뒤 </a:t>
            </a:r>
            <a:endParaRPr sz="21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결심</a:t>
            </a:r>
            <a:endParaRPr sz="21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7788275" y="5193900"/>
            <a:ext cx="1570200" cy="22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82" name="Google Shape;482;p35"/>
          <p:cNvSpPr txBox="1"/>
          <p:nvPr/>
        </p:nvSpPr>
        <p:spPr>
          <a:xfrm>
            <a:off x="1944325" y="6721851"/>
            <a:ext cx="55644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쇼핑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식도락에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많음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쇼핑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품목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향수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화장품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식료품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의류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좋았던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곳 :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명동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홍대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강남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일정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숙박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2박 3일 /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주로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호텔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방문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경험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재방문율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: 73.05%)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9539375" y="3429400"/>
            <a:ext cx="7800000" cy="5939700"/>
          </a:xfrm>
          <a:prstGeom prst="roundRect">
            <a:avLst>
              <a:gd name="adj" fmla="val 6932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84" name="Google Shape;484;p35"/>
          <p:cNvSpPr txBox="1"/>
          <p:nvPr/>
        </p:nvSpPr>
        <p:spPr>
          <a:xfrm>
            <a:off x="12177017" y="3600300"/>
            <a:ext cx="52170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[</a:t>
            </a:r>
            <a:r>
              <a:rPr lang="en-US" sz="21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1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골든위크</a:t>
            </a:r>
            <a:r>
              <a:rPr lang="en-US" sz="21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(4월 말 ~ 5월 6일) </a:t>
            </a:r>
            <a:r>
              <a:rPr lang="en-US" sz="21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기간</a:t>
            </a:r>
            <a:r>
              <a:rPr lang="en-US" sz="21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]</a:t>
            </a:r>
            <a:endParaRPr sz="2100"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연등회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기간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25.04.26 ~ 25.04.27 (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매년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4~5월 중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개최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장소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조계사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광화문광장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종각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연등행렬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전통문화마당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연등놀이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</a:t>
            </a:r>
            <a:b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특징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한중일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중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불교특색이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살아있는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유일한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연등회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25년도 </a:t>
            </a:r>
            <a:r>
              <a:rPr lang="en-US" sz="1500" u="sng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골든위크는</a:t>
            </a:r>
            <a:r>
              <a:rPr lang="en-US" sz="1500" u="sng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4월 26일부터 </a:t>
            </a:r>
            <a:r>
              <a:rPr lang="en-US" sz="1500" u="sng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시작</a:t>
            </a:r>
            <a:endParaRPr sz="1500" u="sng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85" name="Google Shape;485;p35"/>
          <p:cNvSpPr txBox="1"/>
          <p:nvPr/>
        </p:nvSpPr>
        <p:spPr>
          <a:xfrm>
            <a:off x="12068850" y="6372616"/>
            <a:ext cx="5217000" cy="30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[</a:t>
            </a:r>
            <a:r>
              <a:rPr lang="en-US" sz="18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18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실버위크</a:t>
            </a:r>
            <a:r>
              <a:rPr lang="en-US" sz="18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(9월 20일 ~ 9월 23일) </a:t>
            </a:r>
            <a:r>
              <a:rPr lang="en-US" sz="18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기간</a:t>
            </a:r>
            <a:r>
              <a:rPr lang="en-US" sz="18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]</a:t>
            </a:r>
            <a:endParaRPr sz="1800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8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부산국제영화제</a:t>
            </a:r>
            <a:endParaRPr sz="1908" b="1" dirty="0">
              <a:solidFill>
                <a:schemeClr val="dk2"/>
              </a:solidFill>
              <a:highlight>
                <a:srgbClr val="FFFF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기간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25.09.17 ~ 25.09.26</a:t>
            </a:r>
            <a:endParaRPr sz="165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장소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부산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영화의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전당</a:t>
            </a:r>
            <a:endParaRPr sz="165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개막식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시상식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영화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관람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폐막식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</a:t>
            </a:r>
            <a:endParaRPr sz="165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특징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다양한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한류스타와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해외스타를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볼 수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있어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K-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콘텐츠를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좋아하는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팬에게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좋은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경험을</a:t>
            </a:r>
            <a:r>
              <a:rPr lang="en-US" sz="165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줄 수 </a:t>
            </a:r>
            <a:r>
              <a:rPr lang="en-US" sz="165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endParaRPr sz="165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86" name="Google Shape;486;p35"/>
          <p:cNvCxnSpPr/>
          <p:nvPr/>
        </p:nvCxnSpPr>
        <p:spPr>
          <a:xfrm rot="10800000" flipH="1">
            <a:off x="9860425" y="6305850"/>
            <a:ext cx="7358700" cy="135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87" name="Google Shape;487;p35"/>
          <p:cNvPicPr preferRelativeResize="0"/>
          <p:nvPr/>
        </p:nvPicPr>
        <p:blipFill rotWithShape="1">
          <a:blip r:embed="rId3">
            <a:alphaModFix/>
          </a:blip>
          <a:srcRect l="4084" t="21825" r="66884" b="49712"/>
          <a:stretch/>
        </p:blipFill>
        <p:spPr>
          <a:xfrm>
            <a:off x="1767575" y="4534501"/>
            <a:ext cx="2201090" cy="21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5"/>
          <p:cNvPicPr preferRelativeResize="0"/>
          <p:nvPr/>
        </p:nvPicPr>
        <p:blipFill rotWithShape="1">
          <a:blip r:embed="rId4">
            <a:alphaModFix/>
          </a:blip>
          <a:srcRect l="16655" t="5919" r="16131" b="47141"/>
          <a:stretch/>
        </p:blipFill>
        <p:spPr>
          <a:xfrm>
            <a:off x="3235083" y="6143400"/>
            <a:ext cx="963090" cy="6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5"/>
          <p:cNvPicPr preferRelativeResize="0"/>
          <p:nvPr/>
        </p:nvPicPr>
        <p:blipFill rotWithShape="1">
          <a:blip r:embed="rId5">
            <a:alphaModFix/>
          </a:blip>
          <a:srcRect l="8289" r="18283"/>
          <a:stretch/>
        </p:blipFill>
        <p:spPr>
          <a:xfrm>
            <a:off x="9807175" y="3746400"/>
            <a:ext cx="2315250" cy="22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0412" y="6481800"/>
            <a:ext cx="1848776" cy="27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6"/>
          <p:cNvGrpSpPr/>
          <p:nvPr/>
        </p:nvGrpSpPr>
        <p:grpSpPr>
          <a:xfrm>
            <a:off x="640844" y="667629"/>
            <a:ext cx="17006315" cy="8915638"/>
            <a:chOff x="0" y="-9525"/>
            <a:chExt cx="4479000" cy="2348136"/>
          </a:xfrm>
        </p:grpSpPr>
        <p:sp>
          <p:nvSpPr>
            <p:cNvPr id="496" name="Google Shape;496;p36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36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99" name="Google Shape;499;p36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0" name="Google Shape;500;p36"/>
          <p:cNvSpPr txBox="1"/>
          <p:nvPr/>
        </p:nvSpPr>
        <p:spPr>
          <a:xfrm>
            <a:off x="1771650" y="2692025"/>
            <a:ext cx="88290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성별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나이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01" name="Google Shape;501;p36"/>
          <p:cNvSpPr txBox="1"/>
          <p:nvPr/>
        </p:nvSpPr>
        <p:spPr>
          <a:xfrm>
            <a:off x="1771650" y="3258288"/>
            <a:ext cx="15786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●"/>
            </a:pP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&lt;2023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외래관광객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&gt; 총 16,196개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설문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중 1,588개 </a:t>
            </a:r>
            <a:r>
              <a:rPr lang="en-US" sz="25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대상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(약 9.8%)</a:t>
            </a:r>
            <a:endParaRPr sz="25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02" name="Google Shape;5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350" y="4859250"/>
            <a:ext cx="4705854" cy="45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675" y="4839714"/>
            <a:ext cx="4705850" cy="454238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6"/>
          <p:cNvSpPr txBox="1"/>
          <p:nvPr/>
        </p:nvSpPr>
        <p:spPr>
          <a:xfrm>
            <a:off x="1790000" y="3899100"/>
            <a:ext cx="142158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여성이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61.1%, 20대가 38.5%,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동반자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없음이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52%로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비율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05" name="Google Shape;5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1000" y="4859253"/>
            <a:ext cx="6545948" cy="45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7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511" name="Google Shape;511;p37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37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514" name="Google Shape;514;p37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37"/>
          <p:cNvSpPr txBox="1"/>
          <p:nvPr/>
        </p:nvSpPr>
        <p:spPr>
          <a:xfrm>
            <a:off x="1771651" y="2724650"/>
            <a:ext cx="88290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목적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횟수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1771650" y="3303775"/>
            <a:ext cx="156255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위락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휴식이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58.3%로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다수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횟수는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1회가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많지만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재방문율은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64%로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편</a:t>
            </a:r>
            <a:endParaRPr sz="3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17" name="Google Shape;5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925" y="4077600"/>
            <a:ext cx="5973600" cy="53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3750" y="4077600"/>
            <a:ext cx="7629267" cy="53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8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524" name="Google Shape;524;p38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38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527" name="Google Shape;527;p38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38"/>
          <p:cNvSpPr txBox="1"/>
          <p:nvPr/>
        </p:nvSpPr>
        <p:spPr>
          <a:xfrm>
            <a:off x="1771651" y="2724650"/>
            <a:ext cx="88290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한국여행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관심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계기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1771650" y="3303775"/>
            <a:ext cx="156255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한류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콘텐츠를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접하고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나서’가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높아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한국에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여행으로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연결되었음을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알 수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endParaRPr sz="3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30" name="Google Shape;5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2" y="4077602"/>
            <a:ext cx="14507150" cy="54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39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536" name="Google Shape;536;p39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39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539" name="Google Shape;539;p39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0" name="Google Shape;540;p39"/>
          <p:cNvSpPr txBox="1"/>
          <p:nvPr/>
        </p:nvSpPr>
        <p:spPr>
          <a:xfrm>
            <a:off x="1771651" y="2724650"/>
            <a:ext cx="88290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고려한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활동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41" name="Google Shape;541;p39"/>
          <p:cNvSpPr txBox="1"/>
          <p:nvPr/>
        </p:nvSpPr>
        <p:spPr>
          <a:xfrm>
            <a:off x="1771650" y="3303775"/>
            <a:ext cx="156255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쇼핑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’,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식도락’이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높았고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지역축제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참여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’,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스포츠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레포츠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참가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관람’이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낮았음</a:t>
            </a:r>
            <a:endParaRPr sz="3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42" name="Google Shape;5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2" y="4077602"/>
            <a:ext cx="14471850" cy="53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40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548" name="Google Shape;548;p40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40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551" name="Google Shape;551;p40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2" name="Google Shape;552;p40"/>
          <p:cNvSpPr txBox="1"/>
          <p:nvPr/>
        </p:nvSpPr>
        <p:spPr>
          <a:xfrm>
            <a:off x="1771651" y="2724650"/>
            <a:ext cx="88290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좋았던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곳 TOP 10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53" name="Google Shape;553;p40"/>
          <p:cNvSpPr txBox="1"/>
          <p:nvPr/>
        </p:nvSpPr>
        <p:spPr>
          <a:xfrm>
            <a:off x="1771650" y="3303775"/>
            <a:ext cx="156255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명동’이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높으며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6곳,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제주도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3곳,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부산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1곳이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선정되었음</a:t>
            </a:r>
            <a:endParaRPr sz="3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54" name="Google Shape;5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75" y="4077600"/>
            <a:ext cx="9279759" cy="551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336" y="4077600"/>
            <a:ext cx="3417489" cy="54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41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561" name="Google Shape;561;p41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1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41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564" name="Google Shape;564;p41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5" name="Google Shape;565;p41"/>
          <p:cNvSpPr txBox="1"/>
          <p:nvPr/>
        </p:nvSpPr>
        <p:spPr>
          <a:xfrm>
            <a:off x="1771651" y="2724650"/>
            <a:ext cx="88290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관광활동별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만족도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조사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66" name="Google Shape;566;p41"/>
          <p:cNvSpPr txBox="1"/>
          <p:nvPr/>
        </p:nvSpPr>
        <p:spPr>
          <a:xfrm>
            <a:off x="1771650" y="3303775"/>
            <a:ext cx="156255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‘K-POP/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한류스타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관련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장소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방문’이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만족도가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높았던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반면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참여’는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낮았음</a:t>
            </a:r>
            <a:endParaRPr sz="3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67" name="Google Shape;5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925" y="3944563"/>
            <a:ext cx="11258550" cy="55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5"/>
          <p:cNvGrpSpPr/>
          <p:nvPr/>
        </p:nvGrpSpPr>
        <p:grpSpPr>
          <a:xfrm>
            <a:off x="641132" y="667629"/>
            <a:ext cx="17005746" cy="8915638"/>
            <a:chOff x="0" y="-9525"/>
            <a:chExt cx="4478850" cy="2348136"/>
          </a:xfrm>
        </p:grpSpPr>
        <p:sp>
          <p:nvSpPr>
            <p:cNvPr id="134" name="Google Shape;134;p15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5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01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개요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37" name="Google Shape;137;p15"/>
          <p:cNvCxnSpPr/>
          <p:nvPr/>
        </p:nvCxnSpPr>
        <p:spPr>
          <a:xfrm rot="10800000">
            <a:off x="1789995" y="2591633"/>
            <a:ext cx="1135883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8" name="Google Shape;138;p15"/>
          <p:cNvGrpSpPr/>
          <p:nvPr/>
        </p:nvGrpSpPr>
        <p:grpSpPr>
          <a:xfrm>
            <a:off x="1790000" y="3115625"/>
            <a:ext cx="6985500" cy="1875230"/>
            <a:chOff x="1790000" y="3115625"/>
            <a:chExt cx="6985500" cy="1875230"/>
          </a:xfrm>
        </p:grpSpPr>
        <p:sp>
          <p:nvSpPr>
            <p:cNvPr id="139" name="Google Shape;139;p15"/>
            <p:cNvSpPr txBox="1"/>
            <p:nvPr/>
          </p:nvSpPr>
          <p:spPr>
            <a:xfrm>
              <a:off x="1790000" y="3677455"/>
              <a:ext cx="6985500" cy="13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57200" lvl="0" indent="0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  <a:p>
              <a:pPr marL="457200" lvl="0" indent="-346075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SzPts val="1850"/>
                <a:buFont typeface="Nanum Gothic"/>
                <a:buAutoNum type="arabicPeriod"/>
              </a:pP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코로나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이후로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침체된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관광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산업을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회복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시키기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위해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정부에서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외국인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관광객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유치를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노력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중      [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출처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] </a:t>
              </a:r>
              <a:r>
                <a:rPr lang="en-US" sz="2000" u="sng" dirty="0" err="1">
                  <a:solidFill>
                    <a:schemeClr val="hlin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  <a:hlinkClick r:id="rId3"/>
                </a:rPr>
                <a:t>대한민국</a:t>
              </a:r>
              <a:r>
                <a:rPr lang="en-US" sz="2000" u="sng" dirty="0">
                  <a:solidFill>
                    <a:schemeClr val="hlin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  <a:hlinkClick r:id="rId3"/>
                </a:rPr>
                <a:t> </a:t>
              </a:r>
              <a:r>
                <a:rPr lang="en-US" sz="2000" u="sng" dirty="0" err="1">
                  <a:solidFill>
                    <a:schemeClr val="hlin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  <a:hlinkClick r:id="rId3"/>
                </a:rPr>
                <a:t>정책브리핑</a:t>
              </a:r>
              <a:endParaRPr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  <a:p>
              <a:pPr marL="457200" lvl="0" indent="-346075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Clr>
                  <a:srgbClr val="263035"/>
                </a:buClr>
                <a:buSzPts val="1850"/>
                <a:buFont typeface="Nanum Gothic"/>
                <a:buAutoNum type="arabicPeriod"/>
              </a:pPr>
              <a:r>
                <a:rPr lang="en-US" sz="2000" dirty="0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코로나19로 </a:t>
              </a:r>
              <a:r>
                <a:rPr lang="en-US" sz="2000" dirty="0" err="1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타격을</a:t>
              </a:r>
              <a:r>
                <a:rPr lang="en-US" sz="2000" dirty="0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입은</a:t>
              </a:r>
              <a:r>
                <a:rPr lang="en-US" sz="2000" dirty="0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관광</a:t>
              </a:r>
              <a:r>
                <a:rPr lang="en-US" sz="2000" dirty="0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산업이</a:t>
              </a:r>
              <a:r>
                <a:rPr lang="en-US" sz="2000" dirty="0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회복</a:t>
              </a:r>
              <a:r>
                <a:rPr lang="en-US" sz="2000" dirty="0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중     [</a:t>
              </a:r>
              <a:r>
                <a:rPr lang="en-US" sz="2000" dirty="0" err="1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출처</a:t>
              </a:r>
              <a:r>
                <a:rPr lang="en-US" sz="2000" dirty="0">
                  <a:solidFill>
                    <a:srgbClr val="26303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] </a:t>
              </a:r>
              <a:r>
                <a:rPr lang="en-US" sz="2000" u="sng" dirty="0" err="1">
                  <a:solidFill>
                    <a:schemeClr val="hlin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  <a:hlinkClick r:id="rId4"/>
                </a:rPr>
                <a:t>서울경제</a:t>
              </a:r>
              <a:endParaRPr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140" name="Google Shape;140;p15"/>
            <p:cNvSpPr txBox="1"/>
            <p:nvPr/>
          </p:nvSpPr>
          <p:spPr>
            <a:xfrm>
              <a:off x="1790000" y="3115625"/>
              <a:ext cx="17931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solidFill>
                    <a:srgbClr val="26303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 Gothic"/>
                  <a:sym typeface="Nanum Gothic"/>
                </a:rPr>
                <a:t>참고기사</a:t>
              </a:r>
              <a:endParaRPr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endParaRPr>
            </a:p>
          </p:txBody>
        </p:sp>
      </p:grpSp>
      <p:pic>
        <p:nvPicPr>
          <p:cNvPr id="141" name="Google Shape;14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0700" y="1401000"/>
            <a:ext cx="5165650" cy="3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50700" y="4644425"/>
            <a:ext cx="5165651" cy="4166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5"/>
          <p:cNvGrpSpPr/>
          <p:nvPr/>
        </p:nvGrpSpPr>
        <p:grpSpPr>
          <a:xfrm>
            <a:off x="1790000" y="5401625"/>
            <a:ext cx="6985500" cy="2403953"/>
            <a:chOff x="1790000" y="3115625"/>
            <a:chExt cx="6985500" cy="2403953"/>
          </a:xfrm>
        </p:grpSpPr>
        <p:sp>
          <p:nvSpPr>
            <p:cNvPr id="144" name="Google Shape;144;p15"/>
            <p:cNvSpPr txBox="1"/>
            <p:nvPr/>
          </p:nvSpPr>
          <p:spPr>
            <a:xfrm>
              <a:off x="1790000" y="3400078"/>
              <a:ext cx="6985500" cy="21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57200" lvl="0" indent="-346075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50"/>
                <a:buFont typeface="Nanum Gothic"/>
                <a:buChar char="-"/>
              </a:pP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코로나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이후로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한국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관광업은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침체되었으나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점차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회복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중</a:t>
              </a:r>
              <a:endParaRPr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  <a:p>
              <a:pPr marL="914400" lvl="0" indent="-346075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50"/>
                <a:buFont typeface="Nanum Gothic"/>
                <a:buChar char="-"/>
              </a:pP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단, 2019년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대비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완전한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회복이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되지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않음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endParaRPr sz="2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  <a:p>
              <a:pPr marL="914400" lvl="0" indent="-346075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50"/>
                <a:buFont typeface="Nanum Gothic"/>
                <a:buChar char="-"/>
              </a:pP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2023년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기준으로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가장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많이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오는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관광객은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b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</a:b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중국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,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일본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,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대만</a:t>
              </a:r>
              <a:r>
                <a:rPr lang="en-US" sz="20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순이다</a:t>
              </a:r>
              <a:endParaRPr sz="20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145" name="Google Shape;145;p15"/>
            <p:cNvSpPr txBox="1"/>
            <p:nvPr/>
          </p:nvSpPr>
          <p:spPr>
            <a:xfrm>
              <a:off x="1790000" y="3115625"/>
              <a:ext cx="1793100" cy="5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solidFill>
                    <a:srgbClr val="26303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 Gothic"/>
                  <a:sym typeface="Nanum Gothic"/>
                </a:rPr>
                <a:t>요약</a:t>
              </a:r>
              <a:endParaRPr sz="2400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endParaRPr>
            </a:p>
          </p:txBody>
        </p:sp>
      </p:grpSp>
      <p:sp>
        <p:nvSpPr>
          <p:cNvPr id="146" name="Google Shape;146;p15"/>
          <p:cNvSpPr txBox="1"/>
          <p:nvPr/>
        </p:nvSpPr>
        <p:spPr>
          <a:xfrm>
            <a:off x="1790000" y="7964775"/>
            <a:ext cx="89028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각국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관광객들의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만족도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,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선호도를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조사하여</a:t>
            </a:r>
            <a:b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</a:b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더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많은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관광객들을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유치하고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관광업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산업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발전에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초점</a:t>
            </a:r>
            <a:r>
              <a:rPr lang="en-US" sz="2400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!</a:t>
            </a:r>
            <a:endParaRPr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GothicExtraBold"/>
              <a:sym typeface="NanumGothicExtraBold"/>
            </a:endParaRPr>
          </a:p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6303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42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573" name="Google Shape;573;p42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2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5" name="Google Shape;575;p42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576" name="Google Shape;576;p42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42"/>
          <p:cNvSpPr txBox="1"/>
          <p:nvPr/>
        </p:nvSpPr>
        <p:spPr>
          <a:xfrm>
            <a:off x="1619250" y="2692025"/>
            <a:ext cx="162507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SNS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899" b="1" u="sng" dirty="0" err="1">
                <a:solidFill>
                  <a:schemeClr val="hlin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  <a:hlinkClick r:id="rId3"/>
              </a:rPr>
              <a:t>더우인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抖音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Tiktok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) ➤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월간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활성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이용자수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7억4천만명(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위챗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QQ에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이어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3위) 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78" name="Google Shape;578;p42"/>
          <p:cNvPicPr preferRelativeResize="0"/>
          <p:nvPr/>
        </p:nvPicPr>
        <p:blipFill rotWithShape="1">
          <a:blip r:embed="rId4">
            <a:alphaModFix/>
          </a:blip>
          <a:srcRect r="59782"/>
          <a:stretch/>
        </p:blipFill>
        <p:spPr>
          <a:xfrm>
            <a:off x="1619250" y="3238525"/>
            <a:ext cx="4321114" cy="6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2"/>
          <p:cNvPicPr preferRelativeResize="0"/>
          <p:nvPr/>
        </p:nvPicPr>
        <p:blipFill rotWithShape="1">
          <a:blip r:embed="rId5">
            <a:alphaModFix/>
          </a:blip>
          <a:srcRect l="15997" r="7238"/>
          <a:stretch/>
        </p:blipFill>
        <p:spPr>
          <a:xfrm>
            <a:off x="6037400" y="3274750"/>
            <a:ext cx="3114315" cy="61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2"/>
          <p:cNvSpPr txBox="1"/>
          <p:nvPr/>
        </p:nvSpPr>
        <p:spPr>
          <a:xfrm>
            <a:off x="9401150" y="3274750"/>
            <a:ext cx="80613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●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국외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플랫폼인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Tiktok과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별개로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운영되며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b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현지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전화번호가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없으면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가입할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수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없음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81" name="Google Shape;581;p42"/>
          <p:cNvSpPr txBox="1"/>
          <p:nvPr/>
        </p:nvSpPr>
        <p:spPr>
          <a:xfrm>
            <a:off x="9401150" y="4194350"/>
            <a:ext cx="8061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●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비회원은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댓글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불가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82" name="Google Shape;582;p42"/>
          <p:cNvSpPr/>
          <p:nvPr/>
        </p:nvSpPr>
        <p:spPr>
          <a:xfrm>
            <a:off x="12564350" y="5639900"/>
            <a:ext cx="1734900" cy="446100"/>
          </a:xfrm>
          <a:prstGeom prst="downArrow">
            <a:avLst>
              <a:gd name="adj1" fmla="val 50000"/>
              <a:gd name="adj2" fmla="val 7161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83" name="Google Shape;583;p42"/>
          <p:cNvSpPr/>
          <p:nvPr/>
        </p:nvSpPr>
        <p:spPr>
          <a:xfrm>
            <a:off x="9515600" y="6174025"/>
            <a:ext cx="7947000" cy="324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84" name="Google Shape;584;p42"/>
          <p:cNvSpPr txBox="1"/>
          <p:nvPr/>
        </p:nvSpPr>
        <p:spPr>
          <a:xfrm>
            <a:off x="9401150" y="4716363"/>
            <a:ext cx="82464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●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API를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제공하지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않으며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code기반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크롤러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감지시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실명인증을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요구함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85" name="Google Shape;585;p42"/>
          <p:cNvSpPr txBox="1"/>
          <p:nvPr/>
        </p:nvSpPr>
        <p:spPr>
          <a:xfrm>
            <a:off x="9597275" y="6252325"/>
            <a:ext cx="7947000" cy="3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6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Nanum Gothic"/>
              <a:buChar char="●"/>
            </a:pPr>
            <a:r>
              <a:rPr lang="en-US" sz="265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더우인</a:t>
            </a:r>
            <a:r>
              <a:rPr lang="en-US" sz="265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크롤링</a:t>
            </a:r>
            <a:r>
              <a:rPr lang="en-US" sz="265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절차</a:t>
            </a:r>
            <a:endParaRPr sz="2650"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 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1).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관련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키워드로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후, 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수동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스크래핑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마우스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드래깅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2).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엑셀에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붙여넣기한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후, offset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함수로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컬럼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정리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3).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구글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스프레드시트로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업로드하여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일괄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DeepL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번역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6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영상제목</a:t>
            </a:r>
            <a:r>
              <a:rPr lang="en-US" sz="26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6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비디오길이</a:t>
            </a:r>
            <a:r>
              <a:rPr lang="en-US" sz="26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6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좋아요</a:t>
            </a:r>
            <a:r>
              <a:rPr lang="en-US" sz="26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6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날짜</a:t>
            </a:r>
            <a:r>
              <a:rPr lang="en-US" sz="26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6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채널명</a:t>
            </a:r>
            <a:r>
              <a:rPr lang="en-US" sz="26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추출</a:t>
            </a:r>
            <a:endParaRPr sz="2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86" name="Google Shape;58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1650" y="1120577"/>
            <a:ext cx="1734900" cy="17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43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592" name="Google Shape;592;p4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4" name="Google Shape;594;p43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595" name="Google Shape;595;p43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6" name="Google Shape;596;p43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SNS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‘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한국여행’에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네티즌들의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생각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1771650" y="3258288"/>
            <a:ext cx="15786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●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더우인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tiktok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에서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한국여행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키워드로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(2019/06/30 ~ 2024/11/12, 1,386개) 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598" name="Google Shape;5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975" y="3858738"/>
            <a:ext cx="7562850" cy="57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4475" y="3899100"/>
            <a:ext cx="2228859" cy="56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3"/>
          <p:cNvSpPr txBox="1"/>
          <p:nvPr/>
        </p:nvSpPr>
        <p:spPr>
          <a:xfrm>
            <a:off x="11707975" y="3746317"/>
            <a:ext cx="61401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지역별로는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(#0),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부산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(#1),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제주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(#2),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인천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(#4),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경기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(#7) 순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으로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예상보다</a:t>
            </a:r>
            <a:r>
              <a:rPr lang="en-US" sz="2800" dirty="0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부산이</a:t>
            </a:r>
            <a:r>
              <a:rPr lang="en-US" sz="2800" dirty="0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꽤 </a:t>
            </a:r>
            <a:r>
              <a:rPr lang="en-US" sz="2800" dirty="0" err="1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언급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되었음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01" name="Google Shape;601;p43"/>
          <p:cNvSpPr txBox="1"/>
          <p:nvPr/>
        </p:nvSpPr>
        <p:spPr>
          <a:xfrm>
            <a:off x="11707975" y="5881200"/>
            <a:ext cx="58179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좋다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(#3),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아름답다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(#5),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즐기다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(#9)등 </a:t>
            </a:r>
            <a:r>
              <a:rPr lang="en-US" sz="2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긍정적</a:t>
            </a:r>
            <a:r>
              <a:rPr lang="en-US" sz="2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형용사가</a:t>
            </a:r>
            <a:r>
              <a:rPr lang="en-US" sz="2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다수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를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차지함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9464350" y="3822900"/>
            <a:ext cx="481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#</a:t>
            </a:r>
            <a:endParaRPr sz="23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11707975" y="8038941"/>
            <a:ext cx="61401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부정어로는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작다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(#24),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쓰레기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(#496)정도가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있으나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소수에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불과함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04" name="Google Shape;6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51650" y="1120577"/>
            <a:ext cx="1734900" cy="17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44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610" name="Google Shape;610;p44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2" name="Google Shape;612;p44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613" name="Google Shape;613;p44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4" name="Google Shape;6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400" y="3238525"/>
            <a:ext cx="10563823" cy="621325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4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SNS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‘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부산여행’에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네티즌들의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생각</a:t>
            </a:r>
            <a:r>
              <a:rPr lang="en-US" sz="25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(2018/06/23 ~ 2024/11/11, 237개)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11844725" y="3274750"/>
            <a:ext cx="58179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부산’키워드로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텍스트마이닝한</a:t>
            </a:r>
            <a:b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경우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감천문화마을과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열차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스카이</a:t>
            </a:r>
            <a:b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캡슐의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빈도가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것으로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나타남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11844725" y="5477875"/>
            <a:ext cx="58179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800" dirty="0" err="1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감천문화마을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및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해운대블루라인파크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스카이캡슐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해변열차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)가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부산에서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중국인들이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흥미있어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하는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관광지임을</a:t>
            </a:r>
            <a:b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알 수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18" name="Google Shape;6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1650" y="1120577"/>
            <a:ext cx="1734900" cy="17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45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624" name="Google Shape;624;p45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5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6" name="Google Shape;626;p45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627" name="Google Shape;627;p45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45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SNS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‘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한국축제’에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네티즌들의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생각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29" name="Google Shape;6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00" y="3238525"/>
            <a:ext cx="10713323" cy="60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5"/>
          <p:cNvSpPr txBox="1"/>
          <p:nvPr/>
        </p:nvSpPr>
        <p:spPr>
          <a:xfrm>
            <a:off x="2812528" y="9025175"/>
            <a:ext cx="67995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 : [</a:t>
            </a:r>
            <a:r>
              <a:rPr lang="en-US" sz="1600" u="sng" dirty="0" err="1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한국관광데이터랩</a:t>
            </a:r>
            <a:r>
              <a:rPr lang="en-US" sz="1600" u="sng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] </a:t>
            </a:r>
            <a:r>
              <a:rPr lang="en-US" sz="1600" u="sng" dirty="0" err="1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방한외래객</a:t>
            </a:r>
            <a:r>
              <a:rPr lang="en-US" sz="1600" u="sng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인기</a:t>
            </a:r>
            <a:r>
              <a:rPr lang="en-US" sz="1600" u="sng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축제</a:t>
            </a:r>
            <a:r>
              <a:rPr lang="en-US" sz="1600" u="sng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트렌드</a:t>
            </a:r>
            <a:r>
              <a:rPr lang="en-US" sz="1600" u="sng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분석</a:t>
            </a:r>
            <a:r>
              <a:rPr lang="en-US" sz="1600" u="sng" dirty="0">
                <a:solidFill>
                  <a:schemeClr val="hlin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(2024/11/18]</a:t>
            </a:r>
            <a:endParaRPr sz="1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>
            <a:off x="11438325" y="3899100"/>
            <a:ext cx="6209100" cy="2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외래관광객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조사에서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만족도가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낮은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항목이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지역축제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참여’였으므로</a:t>
            </a:r>
            <a:b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네티즌들의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관련한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생각을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조사하고자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함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32" name="Google Shape;632;p45"/>
          <p:cNvSpPr txBox="1"/>
          <p:nvPr/>
        </p:nvSpPr>
        <p:spPr>
          <a:xfrm>
            <a:off x="11559450" y="6677450"/>
            <a:ext cx="6209100" cy="2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조사한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키워드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10개는   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[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한국관광데이터랩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]의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리포트에서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발췌한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여행객들의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주요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방문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축제리스트임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원자료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3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KT이동통신데이터</a:t>
            </a:r>
            <a:r>
              <a:rPr lang="en-US" sz="2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46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638" name="Google Shape;638;p46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6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0" name="Google Shape;640;p46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641" name="Google Shape;641;p46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2" name="Google Shape;642;p46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SNS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‘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한국축제’에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네티즌들의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생각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9374238" y="3844150"/>
            <a:ext cx="8193600" cy="2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한국축제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관련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동영상에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Like수를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살펴본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바,</a:t>
            </a:r>
            <a:b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한국관광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데이터랩의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1위였던 ‘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탐라문화제’는</a:t>
            </a:r>
            <a:b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 4위를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차지했고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9위였던 ‘</a:t>
            </a:r>
            <a:r>
              <a:rPr lang="en-US" sz="2800" dirty="0" err="1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화천산천어축제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’가</a:t>
            </a:r>
            <a:b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 1위를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차지하였음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44" name="Google Shape;6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025" y="3835677"/>
            <a:ext cx="3347100" cy="477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251" y="3821524"/>
            <a:ext cx="2939411" cy="47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6"/>
          <p:cNvSpPr txBox="1"/>
          <p:nvPr/>
        </p:nvSpPr>
        <p:spPr>
          <a:xfrm>
            <a:off x="1791800" y="8544550"/>
            <a:ext cx="35421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[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한국관광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데이터랩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endParaRPr sz="2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KT이동통신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빅데이터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순위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]</a:t>
            </a:r>
            <a:endParaRPr sz="2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6109600" y="8544550"/>
            <a:ext cx="33471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[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더우인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한국축제관련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endParaRPr sz="2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동영상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Like수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순위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]</a:t>
            </a:r>
            <a:endParaRPr sz="2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648" name="Google Shape;648;p46"/>
          <p:cNvCxnSpPr/>
          <p:nvPr/>
        </p:nvCxnSpPr>
        <p:spPr>
          <a:xfrm rot="10800000" flipH="1">
            <a:off x="4439150" y="4517300"/>
            <a:ext cx="1797600" cy="33606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49" name="Google Shape;649;p46"/>
          <p:cNvCxnSpPr/>
          <p:nvPr/>
        </p:nvCxnSpPr>
        <p:spPr>
          <a:xfrm>
            <a:off x="4376625" y="4501650"/>
            <a:ext cx="1828800" cy="117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650" name="Google Shape;650;p46"/>
          <p:cNvSpPr txBox="1"/>
          <p:nvPr/>
        </p:nvSpPr>
        <p:spPr>
          <a:xfrm>
            <a:off x="9599375" y="6242900"/>
            <a:ext cx="8041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➤ ‘</a:t>
            </a:r>
            <a:r>
              <a:rPr lang="en-US" sz="2800" dirty="0" err="1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화천산천어축제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’에서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하얼빈빙설제의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조각가들이</a:t>
            </a:r>
            <a:b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참여한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사실이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화제가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되었기</a:t>
            </a:r>
            <a:r>
              <a:rPr lang="en-US" sz="2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때문</a:t>
            </a:r>
            <a:endParaRPr sz="28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51" name="Google Shape;6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9375" y="7274300"/>
            <a:ext cx="7743324" cy="1960969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6"/>
          <p:cNvSpPr txBox="1"/>
          <p:nvPr/>
        </p:nvSpPr>
        <p:spPr>
          <a:xfrm>
            <a:off x="1675650" y="3170725"/>
            <a:ext cx="15786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●"/>
            </a:pP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더우인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tiktok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에서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10개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키워드로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검색한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5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(2024/01/08 ~ 2024/10/23, 245개) </a:t>
            </a:r>
            <a:endParaRPr sz="25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53" name="Google Shape;65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1650" y="1120577"/>
            <a:ext cx="1734900" cy="17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47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659" name="Google Shape;659;p47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47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662" name="Google Shape;662;p47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3" name="Google Shape;663;p47"/>
          <p:cNvSpPr txBox="1"/>
          <p:nvPr/>
        </p:nvSpPr>
        <p:spPr>
          <a:xfrm>
            <a:off x="1790000" y="2874950"/>
            <a:ext cx="9680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추천을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위한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타겟팅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설정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많이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방문하는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유형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64" name="Google Shape;664;p47"/>
          <p:cNvSpPr txBox="1"/>
          <p:nvPr/>
        </p:nvSpPr>
        <p:spPr>
          <a:xfrm>
            <a:off x="1790000" y="3476250"/>
            <a:ext cx="153093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20~30대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여성이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전체의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44.2%를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차지하고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(cf. 20~30대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남성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25%)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65" name="Google Shape;6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74" y="4031650"/>
            <a:ext cx="10308150" cy="54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7"/>
          <p:cNvSpPr/>
          <p:nvPr/>
        </p:nvSpPr>
        <p:spPr>
          <a:xfrm>
            <a:off x="2490825" y="4245900"/>
            <a:ext cx="1498200" cy="5190300"/>
          </a:xfrm>
          <a:prstGeom prst="roundRect">
            <a:avLst>
              <a:gd name="adj" fmla="val 7142"/>
            </a:avLst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67" name="Google Shape;6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2227" y="4031652"/>
            <a:ext cx="4627074" cy="46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8"/>
          <p:cNvGrpSpPr/>
          <p:nvPr/>
        </p:nvGrpSpPr>
        <p:grpSpPr>
          <a:xfrm>
            <a:off x="560932" y="788029"/>
            <a:ext cx="17006315" cy="8915638"/>
            <a:chOff x="0" y="-9525"/>
            <a:chExt cx="4479000" cy="2348136"/>
          </a:xfrm>
        </p:grpSpPr>
        <p:sp>
          <p:nvSpPr>
            <p:cNvPr id="673" name="Google Shape;673;p48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5" name="Google Shape;675;p48"/>
          <p:cNvSpPr txBox="1"/>
          <p:nvPr/>
        </p:nvSpPr>
        <p:spPr>
          <a:xfrm>
            <a:off x="1790000" y="1401000"/>
            <a:ext cx="14215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중국편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676" name="Google Shape;676;p48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7" name="Google Shape;677;p48"/>
          <p:cNvSpPr txBox="1"/>
          <p:nvPr/>
        </p:nvSpPr>
        <p:spPr>
          <a:xfrm>
            <a:off x="1771650" y="2692025"/>
            <a:ext cx="156909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만약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관광객에게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한국의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축제를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추천한다면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?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78" name="Google Shape;678;p48"/>
          <p:cNvSpPr/>
          <p:nvPr/>
        </p:nvSpPr>
        <p:spPr>
          <a:xfrm>
            <a:off x="1681475" y="3429400"/>
            <a:ext cx="5877300" cy="5939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79" name="Google Shape;679;p48"/>
          <p:cNvSpPr txBox="1"/>
          <p:nvPr/>
        </p:nvSpPr>
        <p:spPr>
          <a:xfrm>
            <a:off x="1806550" y="3554425"/>
            <a:ext cx="55644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&lt;2023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외래관광객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&gt;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에서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나타난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endParaRPr sz="2600"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대표적인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6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특징</a:t>
            </a:r>
            <a:endParaRPr sz="2600" b="1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80" name="Google Shape;680;p48"/>
          <p:cNvSpPr txBox="1"/>
          <p:nvPr/>
        </p:nvSpPr>
        <p:spPr>
          <a:xfrm>
            <a:off x="4198175" y="4552364"/>
            <a:ext cx="33606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20~30대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여성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1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동반자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없음</a:t>
            </a:r>
            <a:endParaRPr sz="21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한류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콘텐츠를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접한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뒤 </a:t>
            </a:r>
            <a:endParaRPr sz="21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</a:t>
            </a:r>
            <a:r>
              <a:rPr lang="en-US" sz="2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결심</a:t>
            </a:r>
            <a:endParaRPr sz="21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81" name="Google Shape;681;p48"/>
          <p:cNvSpPr/>
          <p:nvPr/>
        </p:nvSpPr>
        <p:spPr>
          <a:xfrm>
            <a:off x="7788275" y="5193900"/>
            <a:ext cx="1570200" cy="22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82" name="Google Shape;6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325" y="4632175"/>
            <a:ext cx="2150150" cy="21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8"/>
          <p:cNvSpPr txBox="1"/>
          <p:nvPr/>
        </p:nvSpPr>
        <p:spPr>
          <a:xfrm>
            <a:off x="1944325" y="6776443"/>
            <a:ext cx="55644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쇼핑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식도락에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많음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쇼핑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품목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향수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화장품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식료품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의류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좋았던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곳 :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명동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홍대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경복궁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일정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숙박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4박5일 /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주로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호텔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●"/>
            </a:pP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방문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경험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재방문율</a:t>
            </a:r>
            <a:r>
              <a:rPr lang="en-US" sz="2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: 64%)</a:t>
            </a:r>
            <a:endParaRPr sz="2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84" name="Google Shape;684;p48"/>
          <p:cNvSpPr/>
          <p:nvPr/>
        </p:nvSpPr>
        <p:spPr>
          <a:xfrm>
            <a:off x="9539375" y="3429400"/>
            <a:ext cx="7800000" cy="5939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685" name="Google Shape;6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0825" y="3600250"/>
            <a:ext cx="22098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1650" y="6344500"/>
            <a:ext cx="2288150" cy="2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8"/>
          <p:cNvSpPr txBox="1"/>
          <p:nvPr/>
        </p:nvSpPr>
        <p:spPr>
          <a:xfrm>
            <a:off x="12122425" y="3600300"/>
            <a:ext cx="52170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[</a:t>
            </a:r>
            <a:r>
              <a:rPr lang="en-US" sz="19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19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9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노동절</a:t>
            </a:r>
            <a:r>
              <a:rPr lang="en-US" sz="19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9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연휴</a:t>
            </a:r>
            <a:r>
              <a:rPr lang="en-US" sz="19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(05/01~05/05) </a:t>
            </a:r>
            <a:r>
              <a:rPr lang="en-US" sz="19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기간</a:t>
            </a:r>
            <a:r>
              <a:rPr lang="en-US" sz="19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]</a:t>
            </a:r>
            <a:endParaRPr sz="1900"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2100" b="1" dirty="0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페스타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기간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매년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5월1일~5월6일 (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예상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장소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서울광장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광화문광장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노을공원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명동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K-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POP콘서트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로드쇼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바비큐파티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     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명동페스티벌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스탬프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투어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굿즈샵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  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88" name="Google Shape;688;p48"/>
          <p:cNvSpPr txBox="1"/>
          <p:nvPr/>
        </p:nvSpPr>
        <p:spPr>
          <a:xfrm>
            <a:off x="12068850" y="6481800"/>
            <a:ext cx="5217000" cy="30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[</a:t>
            </a:r>
            <a:r>
              <a:rPr lang="en-US" sz="19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r>
              <a:rPr lang="en-US" sz="19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9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국경절연휴</a:t>
            </a:r>
            <a:r>
              <a:rPr lang="en-US" sz="19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(10/01~10/08) </a:t>
            </a:r>
            <a:r>
              <a:rPr lang="en-US" sz="1900" b="1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기간</a:t>
            </a:r>
            <a:r>
              <a:rPr lang="en-US" sz="1900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]</a:t>
            </a:r>
            <a:endParaRPr sz="1900"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진주남강유등축제</a:t>
            </a:r>
            <a:endParaRPr sz="2100" b="1" dirty="0">
              <a:solidFill>
                <a:schemeClr val="dk2"/>
              </a:solidFill>
              <a:highlight>
                <a:srgbClr val="FFFF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기간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매년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10월4일~10월19일 (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예상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장소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진주성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망경동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남강둔치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유등공원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거리행렬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드론라이트쇼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불꽃놀이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등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anum Gothic"/>
              <a:buChar char="●"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진주에서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10월11일부터 </a:t>
            </a:r>
            <a:r>
              <a:rPr lang="en-US" sz="1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‘</a:t>
            </a:r>
            <a:r>
              <a:rPr lang="en-US" sz="1800" dirty="0" err="1"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코리아드라마</a:t>
            </a:r>
            <a:r>
              <a:rPr lang="en-US" sz="1800" dirty="0"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페스티벌</a:t>
            </a:r>
            <a:r>
              <a:rPr lang="en-US" sz="1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‘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도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개최되므로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한류에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높은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관광객이라면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체류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기간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연장도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계획할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수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것임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689" name="Google Shape;689;p48"/>
          <p:cNvCxnSpPr/>
          <p:nvPr/>
        </p:nvCxnSpPr>
        <p:spPr>
          <a:xfrm rot="10800000" flipH="1">
            <a:off x="9860425" y="6305850"/>
            <a:ext cx="7358700" cy="135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90" name="Google Shape;69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6025" y="8413975"/>
            <a:ext cx="2079400" cy="8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49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696" name="Google Shape;696;p49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9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8" name="Google Shape;698;p49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699" name="Google Shape;699;p49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0" name="Google Shape;700;p49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성별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나이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701" name="Google Shape;701;p49"/>
          <p:cNvSpPr txBox="1"/>
          <p:nvPr/>
        </p:nvSpPr>
        <p:spPr>
          <a:xfrm>
            <a:off x="1790000" y="3482775"/>
            <a:ext cx="15309300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&lt;2023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외래관광객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&gt; 총 16,196개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설문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중 1,263개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대상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(약 7.7%)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 Gothic"/>
              <a:buChar char="➔"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여성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66%, 20대 32.7%,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동반자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있음이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84.3% 로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과반수를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차지하고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702" name="Google Shape;7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63" y="4843363"/>
            <a:ext cx="3705225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263" y="4843363"/>
            <a:ext cx="3981450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4663" y="4843363"/>
            <a:ext cx="37052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50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710" name="Google Shape;710;p50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50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713" name="Google Shape;713;p50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4" name="Google Shape;714;p50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목적과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재방문율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715" name="Google Shape;715;p50"/>
          <p:cNvSpPr txBox="1"/>
          <p:nvPr/>
        </p:nvSpPr>
        <p:spPr>
          <a:xfrm>
            <a:off x="1790000" y="3476250"/>
            <a:ext cx="153093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●"/>
            </a:pP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‘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/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위락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/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휴식’이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83.2%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휴식을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위해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찾아오는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비중이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크다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재방문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횟수는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1회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이상이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42.7%로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과반수를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716" name="Google Shape;7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150" y="4585750"/>
            <a:ext cx="5514975" cy="485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4585750"/>
            <a:ext cx="5655532" cy="48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51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723" name="Google Shape;723;p51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1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51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726" name="Google Shape;726;p51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51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관심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계기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728" name="Google Shape;728;p51"/>
          <p:cNvSpPr txBox="1"/>
          <p:nvPr/>
        </p:nvSpPr>
        <p:spPr>
          <a:xfrm>
            <a:off x="1790000" y="3476250"/>
            <a:ext cx="15309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한류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콘텐츠를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접하고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가지게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것을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알 수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. (19.3%)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729" name="Google Shape;7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763" y="4031650"/>
            <a:ext cx="1281112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6"/>
          <p:cNvGrpSpPr/>
          <p:nvPr/>
        </p:nvGrpSpPr>
        <p:grpSpPr>
          <a:xfrm>
            <a:off x="641182" y="667629"/>
            <a:ext cx="17005635" cy="8915577"/>
            <a:chOff x="0" y="-9525"/>
            <a:chExt cx="4478850" cy="2348136"/>
          </a:xfrm>
        </p:grpSpPr>
        <p:sp>
          <p:nvSpPr>
            <p:cNvPr id="152" name="Google Shape;152;p16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6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02  팀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소개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55" name="Google Shape;155;p16"/>
          <p:cNvCxnSpPr/>
          <p:nvPr/>
        </p:nvCxnSpPr>
        <p:spPr>
          <a:xfrm rot="10800000">
            <a:off x="1789995" y="2591633"/>
            <a:ext cx="1135883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16"/>
          <p:cNvSpPr txBox="1"/>
          <p:nvPr/>
        </p:nvSpPr>
        <p:spPr>
          <a:xfrm>
            <a:off x="1790000" y="7668100"/>
            <a:ext cx="2788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김규나 | </a:t>
            </a:r>
            <a:r>
              <a:rPr lang="en-US" sz="27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7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7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발표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5705552" y="7668100"/>
            <a:ext cx="2788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장현석</a:t>
            </a:r>
            <a:r>
              <a:rPr lang="en-US" sz="27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| </a:t>
            </a:r>
            <a:r>
              <a:rPr lang="en-US" sz="27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중국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9621104" y="7668100"/>
            <a:ext cx="2788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김필승</a:t>
            </a:r>
            <a:r>
              <a:rPr lang="en-US" sz="27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| </a:t>
            </a:r>
            <a:r>
              <a:rPr lang="en-US" sz="27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대만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13536650" y="7668100"/>
            <a:ext cx="2788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박재훈</a:t>
            </a:r>
            <a:r>
              <a:rPr lang="en-US" sz="2700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| </a:t>
            </a:r>
            <a:r>
              <a:rPr lang="en-US" sz="2700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국내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l="9909" r="9917"/>
          <a:stretch/>
        </p:blipFill>
        <p:spPr>
          <a:xfrm>
            <a:off x="5977989" y="4078650"/>
            <a:ext cx="2243612" cy="27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977" y="4078648"/>
            <a:ext cx="2788550" cy="279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3163" y="4142775"/>
            <a:ext cx="3004375" cy="26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31725" y="4078650"/>
            <a:ext cx="2798350" cy="27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52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735" name="Google Shape;735;p52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2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7" name="Google Shape;737;p52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738" name="Google Shape;738;p52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9" name="Google Shape;739;p52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연령대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성별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740" name="Google Shape;740;p52"/>
          <p:cNvSpPr txBox="1"/>
          <p:nvPr/>
        </p:nvSpPr>
        <p:spPr>
          <a:xfrm>
            <a:off x="1790000" y="3476250"/>
            <a:ext cx="15309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찾은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성별&amp;나이중에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20대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여성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비중이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제일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높고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30~40대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여성들도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높다는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걸 알 수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741" name="Google Shape;7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75" y="4031650"/>
            <a:ext cx="8957049" cy="533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2875" y="4797288"/>
            <a:ext cx="5986424" cy="38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53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748" name="Google Shape;748;p53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3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0" name="Google Shape;750;p53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751" name="Google Shape;751;p53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2" name="Google Shape;752;p53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지역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방문율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753" name="Google Shape;753;p53"/>
          <p:cNvSpPr txBox="1"/>
          <p:nvPr/>
        </p:nvSpPr>
        <p:spPr>
          <a:xfrm>
            <a:off x="1790000" y="3476250"/>
            <a:ext cx="153093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●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권역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방문율이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53.7% 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과반수인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점을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알 수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➔"/>
            </a:pP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그 중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장소는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높고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두번째로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경주,세번째로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부산이다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754" name="Google Shape;7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975" y="4601050"/>
            <a:ext cx="6800326" cy="48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3475" y="4601050"/>
            <a:ext cx="8064447" cy="48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54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761" name="Google Shape;761;p54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4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54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764" name="Google Shape;764;p54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54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여행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관련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수집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정보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766" name="Google Shape;766;p54"/>
          <p:cNvSpPr txBox="1"/>
          <p:nvPr/>
        </p:nvSpPr>
        <p:spPr>
          <a:xfrm>
            <a:off x="1790075" y="3476250"/>
            <a:ext cx="15309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대만에서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전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수집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정보는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인터넷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/앱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에서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습득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한다는걸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알 수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767" name="Google Shape;7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363" y="4031650"/>
            <a:ext cx="13653951" cy="54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55"/>
          <p:cNvGrpSpPr/>
          <p:nvPr/>
        </p:nvGrpSpPr>
        <p:grpSpPr>
          <a:xfrm>
            <a:off x="711857" y="667629"/>
            <a:ext cx="17006315" cy="8915638"/>
            <a:chOff x="0" y="-9525"/>
            <a:chExt cx="4479000" cy="2348136"/>
          </a:xfrm>
        </p:grpSpPr>
        <p:sp>
          <p:nvSpPr>
            <p:cNvPr id="773" name="Google Shape;773;p55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55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776" name="Google Shape;776;p55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7" name="Google Shape;777;p55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만족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참여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)한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활동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순위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778" name="Google Shape;778;p55"/>
          <p:cNvSpPr txBox="1"/>
          <p:nvPr/>
        </p:nvSpPr>
        <p:spPr>
          <a:xfrm>
            <a:off x="1790075" y="3476250"/>
            <a:ext cx="153093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활동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순위로는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식도락이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높았고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쇼핑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다음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으로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자연경관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감상이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높았습니다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반대로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참여가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낮은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만족도를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가지고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있습니다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.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779" name="Google Shape;7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589" y="4511750"/>
            <a:ext cx="12508822" cy="49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56"/>
          <p:cNvGrpSpPr/>
          <p:nvPr/>
        </p:nvGrpSpPr>
        <p:grpSpPr>
          <a:xfrm>
            <a:off x="711857" y="667629"/>
            <a:ext cx="17006315" cy="8915638"/>
            <a:chOff x="0" y="-9525"/>
            <a:chExt cx="4479000" cy="2348136"/>
          </a:xfrm>
        </p:grpSpPr>
        <p:sp>
          <p:nvSpPr>
            <p:cNvPr id="785" name="Google Shape;785;p56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6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7" name="Google Shape;787;p56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788" name="Google Shape;788;p56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56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한국축제에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유튜브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검색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크롤링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790" name="Google Shape;790;p56"/>
          <p:cNvSpPr txBox="1"/>
          <p:nvPr/>
        </p:nvSpPr>
        <p:spPr>
          <a:xfrm>
            <a:off x="1790075" y="3476250"/>
            <a:ext cx="153093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유튜브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api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이용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키워드설정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- 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50자씩 5000까지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반복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크롤링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동영상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타이틀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 - </a:t>
            </a:r>
            <a:r>
              <a:rPr lang="en-US" sz="2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총 509개</a:t>
            </a:r>
            <a:endParaRPr sz="2400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➔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결과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번역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언급된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순서대로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top 10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선정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791" name="Google Shape;7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6430180"/>
            <a:ext cx="8357776" cy="291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6"/>
          <p:cNvPicPr preferRelativeResize="0"/>
          <p:nvPr/>
        </p:nvPicPr>
        <p:blipFill rotWithShape="1">
          <a:blip r:embed="rId4">
            <a:alphaModFix/>
          </a:blip>
          <a:srcRect r="7149" b="7467"/>
          <a:stretch/>
        </p:blipFill>
        <p:spPr>
          <a:xfrm>
            <a:off x="11652500" y="5125450"/>
            <a:ext cx="5847200" cy="37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6"/>
          <p:cNvSpPr/>
          <p:nvPr/>
        </p:nvSpPr>
        <p:spPr>
          <a:xfrm>
            <a:off x="10586450" y="6723100"/>
            <a:ext cx="609000" cy="56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794" name="Google Shape;79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650" y="4601050"/>
            <a:ext cx="8357774" cy="1579487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6"/>
          <p:cNvSpPr/>
          <p:nvPr/>
        </p:nvSpPr>
        <p:spPr>
          <a:xfrm rot="5400000">
            <a:off x="5659375" y="6071700"/>
            <a:ext cx="582300" cy="54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57"/>
          <p:cNvGrpSpPr/>
          <p:nvPr/>
        </p:nvGrpSpPr>
        <p:grpSpPr>
          <a:xfrm>
            <a:off x="711857" y="667629"/>
            <a:ext cx="17006315" cy="8915638"/>
            <a:chOff x="0" y="-9525"/>
            <a:chExt cx="4479000" cy="2348136"/>
          </a:xfrm>
        </p:grpSpPr>
        <p:sp>
          <p:nvSpPr>
            <p:cNvPr id="801" name="Google Shape;801;p57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7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57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804" name="Google Shape;804;p57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5" name="Google Shape;805;p57"/>
          <p:cNvSpPr txBox="1"/>
          <p:nvPr/>
        </p:nvSpPr>
        <p:spPr>
          <a:xfrm>
            <a:off x="1790000" y="2874950"/>
            <a:ext cx="105513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트랜드에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맞는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축제는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무엇이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있을까</a:t>
            </a:r>
            <a:r>
              <a:rPr lang="en-US" sz="2899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?  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06" name="Google Shape;806;p57"/>
          <p:cNvSpPr/>
          <p:nvPr/>
        </p:nvSpPr>
        <p:spPr>
          <a:xfrm>
            <a:off x="8851900" y="3515775"/>
            <a:ext cx="7800000" cy="5645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07" name="Google Shape;807;p57"/>
          <p:cNvSpPr txBox="1"/>
          <p:nvPr/>
        </p:nvSpPr>
        <p:spPr>
          <a:xfrm>
            <a:off x="11214250" y="3721438"/>
            <a:ext cx="52170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경주</a:t>
            </a:r>
            <a:r>
              <a:rPr lang="en-US" sz="2100" b="1" dirty="0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대릉원돌담길</a:t>
            </a:r>
            <a:r>
              <a:rPr lang="en-US" sz="2100" b="1" dirty="0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벚꽃축제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이유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: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다음으로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경주를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찾는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대만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여행객이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점이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확인됨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(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대만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–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 항공편 중 경주에 공항 위치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크롤링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결과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벚꽃축제에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키워드가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존재함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808" name="Google Shape;808;p57"/>
          <p:cNvCxnSpPr/>
          <p:nvPr/>
        </p:nvCxnSpPr>
        <p:spPr>
          <a:xfrm rot="10800000" flipH="1">
            <a:off x="9072550" y="6331713"/>
            <a:ext cx="7358700" cy="135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09" name="Google Shape;8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698" y="3721450"/>
            <a:ext cx="1740751" cy="24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5700" y="6539950"/>
            <a:ext cx="1740750" cy="250793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57"/>
          <p:cNvSpPr txBox="1"/>
          <p:nvPr/>
        </p:nvSpPr>
        <p:spPr>
          <a:xfrm>
            <a:off x="11214250" y="6590463"/>
            <a:ext cx="52170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대구</a:t>
            </a:r>
            <a:r>
              <a:rPr lang="en-US" sz="2100" b="1" dirty="0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치맥</a:t>
            </a:r>
            <a:r>
              <a:rPr lang="en-US" sz="2100" b="1" dirty="0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페스티벌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이유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: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크롤링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결과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먹거리에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다음으로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관련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확인이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가능함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12" name="Google Shape;812;p57"/>
          <p:cNvSpPr/>
          <p:nvPr/>
        </p:nvSpPr>
        <p:spPr>
          <a:xfrm>
            <a:off x="1790075" y="3515775"/>
            <a:ext cx="5854200" cy="5645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813" name="Google Shape;81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8545" y="3640599"/>
            <a:ext cx="5297280" cy="3344263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7"/>
          <p:cNvSpPr txBox="1"/>
          <p:nvPr/>
        </p:nvSpPr>
        <p:spPr>
          <a:xfrm>
            <a:off x="2108675" y="6966598"/>
            <a:ext cx="5217000" cy="21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2100" b="1" dirty="0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윈터</a:t>
            </a:r>
            <a:r>
              <a:rPr lang="en-US" sz="2100" b="1" dirty="0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100" b="1" dirty="0" err="1">
                <a:solidFill>
                  <a:schemeClr val="dk2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페스타</a:t>
            </a:r>
            <a:endParaRPr sz="1800" b="1" dirty="0">
              <a:solidFill>
                <a:schemeClr val="dk2"/>
              </a:solidFill>
              <a:highlight>
                <a:srgbClr val="FFFF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이유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: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방문율이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제일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높음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문화제인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광화문과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인근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여럿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및 K-pop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공연을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즐길</a:t>
            </a:r>
            <a:r>
              <a:rPr 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수 </a:t>
            </a:r>
            <a:r>
              <a:rPr 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endParaRPr sz="18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58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820" name="Google Shape;820;p58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8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2" name="Google Shape;822;p58"/>
          <p:cNvSpPr txBox="1"/>
          <p:nvPr/>
        </p:nvSpPr>
        <p:spPr>
          <a:xfrm>
            <a:off x="1790000" y="1401000"/>
            <a:ext cx="15453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6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발전방향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전처리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과정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823" name="Google Shape;823;p58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4" name="Google Shape;824;p58"/>
          <p:cNvSpPr txBox="1"/>
          <p:nvPr/>
        </p:nvSpPr>
        <p:spPr>
          <a:xfrm>
            <a:off x="1790075" y="2730950"/>
            <a:ext cx="13462800" cy="76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축제TOP10트렌드데이터(</a:t>
            </a:r>
            <a:r>
              <a:rPr lang="en-US" sz="3299" b="1" u="sng" dirty="0" err="1">
                <a:solidFill>
                  <a:schemeClr val="hlin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  <a:hlinkClick r:id="rId3"/>
              </a:rPr>
              <a:t>문화빅데이터</a:t>
            </a:r>
            <a:r>
              <a:rPr lang="en-US" sz="32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) </a:t>
            </a:r>
            <a:r>
              <a:rPr lang="en-US" sz="32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전처리</a:t>
            </a:r>
            <a:r>
              <a:rPr lang="en-US" sz="32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- (3310, 9)</a:t>
            </a:r>
            <a:endParaRPr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25" name="Google Shape;825;p58"/>
          <p:cNvSpPr txBox="1"/>
          <p:nvPr/>
        </p:nvSpPr>
        <p:spPr>
          <a:xfrm>
            <a:off x="11042775" y="3434600"/>
            <a:ext cx="63696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●"/>
            </a:pP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검색량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대부분이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수치형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26" name="Google Shape;826;p58"/>
          <p:cNvSpPr txBox="1"/>
          <p:nvPr/>
        </p:nvSpPr>
        <p:spPr>
          <a:xfrm>
            <a:off x="11042775" y="4094125"/>
            <a:ext cx="62001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●"/>
            </a:pP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pc검색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모바일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,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통합검색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내용으로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나눠져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</a:t>
            </a:r>
            <a:endParaRPr sz="2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27" name="Google Shape;827;p58"/>
          <p:cNvSpPr/>
          <p:nvPr/>
        </p:nvSpPr>
        <p:spPr>
          <a:xfrm>
            <a:off x="945300" y="5388175"/>
            <a:ext cx="5856600" cy="4101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828" name="Google Shape;828;p58"/>
          <p:cNvCxnSpPr/>
          <p:nvPr/>
        </p:nvCxnSpPr>
        <p:spPr>
          <a:xfrm>
            <a:off x="1189650" y="5136475"/>
            <a:ext cx="159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29" name="Google Shape;829;p58"/>
          <p:cNvSpPr/>
          <p:nvPr/>
        </p:nvSpPr>
        <p:spPr>
          <a:xfrm>
            <a:off x="6669600" y="6606338"/>
            <a:ext cx="489900" cy="50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30" name="Google Shape;830;p58"/>
          <p:cNvSpPr txBox="1"/>
          <p:nvPr/>
        </p:nvSpPr>
        <p:spPr>
          <a:xfrm>
            <a:off x="8242125" y="8260950"/>
            <a:ext cx="819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●"/>
            </a:pP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일별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검색량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데이터들을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pandas로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합쳐</a:t>
            </a:r>
            <a:b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봄,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여름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가을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겨울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순으로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계절별로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프레임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생성</a:t>
            </a:r>
            <a:endParaRPr sz="2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831" name="Google Shape;8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875" y="3616435"/>
            <a:ext cx="10073096" cy="13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350" y="5926650"/>
            <a:ext cx="5514300" cy="302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2469" y="5496748"/>
            <a:ext cx="10149905" cy="24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59"/>
          <p:cNvGrpSpPr/>
          <p:nvPr/>
        </p:nvGrpSpPr>
        <p:grpSpPr>
          <a:xfrm>
            <a:off x="624500" y="667616"/>
            <a:ext cx="17022887" cy="9284727"/>
            <a:chOff x="0" y="-9525"/>
            <a:chExt cx="4479000" cy="660957"/>
          </a:xfrm>
        </p:grpSpPr>
        <p:sp>
          <p:nvSpPr>
            <p:cNvPr id="839" name="Google Shape;839;p59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9"/>
            <p:cNvSpPr txBox="1"/>
            <p:nvPr/>
          </p:nvSpPr>
          <p:spPr>
            <a:xfrm>
              <a:off x="0" y="-9525"/>
              <a:ext cx="44790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59"/>
          <p:cNvSpPr txBox="1"/>
          <p:nvPr/>
        </p:nvSpPr>
        <p:spPr>
          <a:xfrm>
            <a:off x="1789995" y="1401008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06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발전방향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842" name="Google Shape;842;p59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3" name="Google Shape;843;p59"/>
          <p:cNvSpPr txBox="1"/>
          <p:nvPr/>
        </p:nvSpPr>
        <p:spPr>
          <a:xfrm>
            <a:off x="1771659" y="2848258"/>
            <a:ext cx="75096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국내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내국인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봄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검색수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44" name="Google Shape;844;p59"/>
          <p:cNvSpPr txBox="1"/>
          <p:nvPr/>
        </p:nvSpPr>
        <p:spPr>
          <a:xfrm>
            <a:off x="1790000" y="3457250"/>
            <a:ext cx="1160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논산딸기축제나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광양매화축제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벚꽃축제와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같은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꽃축제가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많은걸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알 수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</a:t>
            </a:r>
            <a:endParaRPr sz="24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845" name="Google Shape;8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856" y="4231494"/>
            <a:ext cx="12126288" cy="541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60"/>
          <p:cNvGrpSpPr/>
          <p:nvPr/>
        </p:nvGrpSpPr>
        <p:grpSpPr>
          <a:xfrm>
            <a:off x="624500" y="667616"/>
            <a:ext cx="17022887" cy="9284727"/>
            <a:chOff x="0" y="-9525"/>
            <a:chExt cx="4479000" cy="660957"/>
          </a:xfrm>
        </p:grpSpPr>
        <p:sp>
          <p:nvSpPr>
            <p:cNvPr id="851" name="Google Shape;851;p60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0"/>
            <p:cNvSpPr txBox="1"/>
            <p:nvPr/>
          </p:nvSpPr>
          <p:spPr>
            <a:xfrm>
              <a:off x="0" y="-9525"/>
              <a:ext cx="44790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60"/>
          <p:cNvSpPr txBox="1"/>
          <p:nvPr/>
        </p:nvSpPr>
        <p:spPr>
          <a:xfrm>
            <a:off x="1789995" y="1401008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06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발전방향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854" name="Google Shape;854;p60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5" name="Google Shape;855;p60"/>
          <p:cNvSpPr txBox="1"/>
          <p:nvPr/>
        </p:nvSpPr>
        <p:spPr>
          <a:xfrm>
            <a:off x="1771644" y="2848250"/>
            <a:ext cx="122838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온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외국인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관광객들에게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봄에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추천할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만한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축제는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무엇이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있을까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?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56" name="Google Shape;856;p60"/>
          <p:cNvSpPr txBox="1"/>
          <p:nvPr/>
        </p:nvSpPr>
        <p:spPr>
          <a:xfrm>
            <a:off x="1790000" y="3457250"/>
            <a:ext cx="116022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논산딸기축제나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광양매화축제같은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경우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식도락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목적인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사람</a:t>
            </a: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전주국제영화제는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K콘텐츠에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사람</a:t>
            </a: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857" name="Google Shape;8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4692163"/>
            <a:ext cx="571500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4630" y="4692175"/>
            <a:ext cx="3121819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2856" y="4692181"/>
            <a:ext cx="2690224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61"/>
          <p:cNvGrpSpPr/>
          <p:nvPr/>
        </p:nvGrpSpPr>
        <p:grpSpPr>
          <a:xfrm>
            <a:off x="624500" y="667616"/>
            <a:ext cx="17022887" cy="9284727"/>
            <a:chOff x="0" y="-9525"/>
            <a:chExt cx="4479000" cy="660957"/>
          </a:xfrm>
        </p:grpSpPr>
        <p:sp>
          <p:nvSpPr>
            <p:cNvPr id="865" name="Google Shape;865;p61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1"/>
            <p:cNvSpPr txBox="1"/>
            <p:nvPr/>
          </p:nvSpPr>
          <p:spPr>
            <a:xfrm>
              <a:off x="0" y="-9525"/>
              <a:ext cx="44790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61"/>
          <p:cNvSpPr txBox="1"/>
          <p:nvPr/>
        </p:nvSpPr>
        <p:spPr>
          <a:xfrm>
            <a:off x="1789995" y="1401008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06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발전방향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868" name="Google Shape;868;p61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61"/>
          <p:cNvSpPr txBox="1"/>
          <p:nvPr/>
        </p:nvSpPr>
        <p:spPr>
          <a:xfrm>
            <a:off x="1771659" y="2848258"/>
            <a:ext cx="75096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국내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내국인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여름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검색수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70" name="Google Shape;870;p61"/>
          <p:cNvSpPr txBox="1"/>
          <p:nvPr/>
        </p:nvSpPr>
        <p:spPr>
          <a:xfrm>
            <a:off x="1771650" y="3457250"/>
            <a:ext cx="1160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화성뱃놀이축제와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강릉단오제가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비교적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높은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비율을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차지함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</a:t>
            </a:r>
            <a:endParaRPr sz="24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871" name="Google Shape;8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909" y="4260090"/>
            <a:ext cx="12272181" cy="548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641182" y="667629"/>
            <a:ext cx="17005635" cy="8915577"/>
            <a:chOff x="0" y="-9525"/>
            <a:chExt cx="4478850" cy="2348136"/>
          </a:xfrm>
        </p:grpSpPr>
        <p:sp>
          <p:nvSpPr>
            <p:cNvPr id="169" name="Google Shape;169;p17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7"/>
          <p:cNvSpPr txBox="1"/>
          <p:nvPr/>
        </p:nvSpPr>
        <p:spPr>
          <a:xfrm>
            <a:off x="1789995" y="1401008"/>
            <a:ext cx="8477003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03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목표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72" name="Google Shape;172;p17"/>
          <p:cNvCxnSpPr/>
          <p:nvPr/>
        </p:nvCxnSpPr>
        <p:spPr>
          <a:xfrm rot="10800000">
            <a:off x="1789995" y="2591633"/>
            <a:ext cx="1135883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17"/>
          <p:cNvSpPr txBox="1"/>
          <p:nvPr/>
        </p:nvSpPr>
        <p:spPr>
          <a:xfrm>
            <a:off x="6294075" y="2730950"/>
            <a:ext cx="11352600" cy="76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2024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외국인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관광객들의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여행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트렌드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: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데일리케이션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200" y="2730950"/>
            <a:ext cx="4009610" cy="64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641175" y="9179900"/>
            <a:ext cx="6899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 :[</a:t>
            </a:r>
            <a:r>
              <a:rPr lang="en-US" sz="1600" u="sng" dirty="0" err="1">
                <a:solidFill>
                  <a:schemeClr val="hlink"/>
                </a:solidFill>
                <a:hlinkClick r:id="rId4"/>
              </a:rPr>
              <a:t>매일경제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]</a:t>
            </a:r>
            <a:r>
              <a:rPr lang="en-US" sz="1600" u="sng" dirty="0" err="1">
                <a:solidFill>
                  <a:schemeClr val="hlink"/>
                </a:solidFill>
                <a:hlinkClick r:id="rId4"/>
              </a:rPr>
              <a:t>요즘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hlinkClick r:id="rId4"/>
              </a:rPr>
              <a:t>외국인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hlinkClick r:id="rId4"/>
              </a:rPr>
              <a:t>관광객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hlinkClick r:id="rId4"/>
              </a:rPr>
              <a:t>트렌드는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…’</a:t>
            </a:r>
            <a:r>
              <a:rPr lang="en-US" sz="1600" u="sng" dirty="0" err="1">
                <a:solidFill>
                  <a:schemeClr val="hlink"/>
                </a:solidFill>
                <a:hlinkClick r:id="rId4"/>
              </a:rPr>
              <a:t>찐한국인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hlinkClick r:id="rId4"/>
              </a:rPr>
              <a:t>되기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’</a:t>
            </a:r>
            <a:r>
              <a:rPr lang="en-US" sz="1600" u="sng" dirty="0">
                <a:solidFill>
                  <a:schemeClr val="hlin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  <a:hlinkClick r:id="rId4"/>
              </a:rPr>
              <a:t>(24/07/24)</a:t>
            </a:r>
            <a:endParaRPr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6294075" y="3586925"/>
            <a:ext cx="10976700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 Gothic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데일리케이션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Dailycation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)은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일상을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뜻하는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데일리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(Daily)와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휴가를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뜻하는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베케이션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(Vacation)을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합친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단어로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한국인들에게는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자연스럽게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일어나는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일상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생활을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그대로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경험하고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한국의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최신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트렌드를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빠르게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따라가려는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외국인들의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트렌드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0956675" y="6262250"/>
            <a:ext cx="6314100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 Gothic"/>
              <a:buChar char="●"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데일리케이션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트렌드에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맞게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개별화된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흥미를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가진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외국인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관광객을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위한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맞춤형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및 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한국인들에게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인기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있는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축제도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함께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소개하여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만족도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상승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도모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550" y="6136089"/>
            <a:ext cx="4009600" cy="305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62"/>
          <p:cNvGrpSpPr/>
          <p:nvPr/>
        </p:nvGrpSpPr>
        <p:grpSpPr>
          <a:xfrm>
            <a:off x="624500" y="667616"/>
            <a:ext cx="17022887" cy="9284727"/>
            <a:chOff x="0" y="-9525"/>
            <a:chExt cx="4479000" cy="660957"/>
          </a:xfrm>
        </p:grpSpPr>
        <p:sp>
          <p:nvSpPr>
            <p:cNvPr id="877" name="Google Shape;877;p62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2"/>
            <p:cNvSpPr txBox="1"/>
            <p:nvPr/>
          </p:nvSpPr>
          <p:spPr>
            <a:xfrm>
              <a:off x="0" y="-9525"/>
              <a:ext cx="44790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62"/>
          <p:cNvSpPr txBox="1"/>
          <p:nvPr/>
        </p:nvSpPr>
        <p:spPr>
          <a:xfrm>
            <a:off x="1789995" y="1401008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06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발전방향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880" name="Google Shape;880;p62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1" name="Google Shape;881;p62"/>
          <p:cNvSpPr txBox="1"/>
          <p:nvPr/>
        </p:nvSpPr>
        <p:spPr>
          <a:xfrm>
            <a:off x="1771644" y="2848250"/>
            <a:ext cx="122838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온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외국인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관광객들에게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여름에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추천할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만한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축제는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무엇이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있을까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?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82" name="Google Shape;882;p62"/>
          <p:cNvSpPr txBox="1"/>
          <p:nvPr/>
        </p:nvSpPr>
        <p:spPr>
          <a:xfrm>
            <a:off x="1790000" y="3457250"/>
            <a:ext cx="13634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대구치맥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페스티벌은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식도락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온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관광객에게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</a:t>
            </a: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서울국제정원박람회나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무주산골영화제는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문화와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일상을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경험하고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싶은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관광객에게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</a:t>
            </a: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강릉단오제는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우리나라의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전통문화를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체험해보고싶은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관광객에게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  </a:t>
            </a:r>
            <a:endParaRPr sz="24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883" name="Google Shape;8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389" y="5247466"/>
            <a:ext cx="3132310" cy="443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990" y="5242242"/>
            <a:ext cx="3132310" cy="438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6363" y="5246414"/>
            <a:ext cx="3132311" cy="442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93025" y="5808864"/>
            <a:ext cx="4324000" cy="346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63"/>
          <p:cNvGrpSpPr/>
          <p:nvPr/>
        </p:nvGrpSpPr>
        <p:grpSpPr>
          <a:xfrm>
            <a:off x="624500" y="667616"/>
            <a:ext cx="17022887" cy="9284727"/>
            <a:chOff x="0" y="-9525"/>
            <a:chExt cx="4479000" cy="660957"/>
          </a:xfrm>
        </p:grpSpPr>
        <p:sp>
          <p:nvSpPr>
            <p:cNvPr id="892" name="Google Shape;892;p63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3"/>
            <p:cNvSpPr txBox="1"/>
            <p:nvPr/>
          </p:nvSpPr>
          <p:spPr>
            <a:xfrm>
              <a:off x="0" y="-9525"/>
              <a:ext cx="44790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63"/>
          <p:cNvSpPr txBox="1"/>
          <p:nvPr/>
        </p:nvSpPr>
        <p:spPr>
          <a:xfrm>
            <a:off x="1789995" y="1401008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06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발전방향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895" name="Google Shape;895;p63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6" name="Google Shape;896;p63"/>
          <p:cNvSpPr txBox="1"/>
          <p:nvPr/>
        </p:nvSpPr>
        <p:spPr>
          <a:xfrm>
            <a:off x="1771659" y="2848258"/>
            <a:ext cx="75096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국내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내국인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가을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검색수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97" name="Google Shape;897;p63"/>
          <p:cNvSpPr txBox="1"/>
          <p:nvPr/>
        </p:nvSpPr>
        <p:spPr>
          <a:xfrm>
            <a:off x="1790000" y="3457250"/>
            <a:ext cx="1160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세종축제와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소래포구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가장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많은걸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알 수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 </a:t>
            </a:r>
            <a:endParaRPr sz="24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898" name="Google Shape;8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853" y="4340008"/>
            <a:ext cx="12140812" cy="542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64"/>
          <p:cNvGrpSpPr/>
          <p:nvPr/>
        </p:nvGrpSpPr>
        <p:grpSpPr>
          <a:xfrm>
            <a:off x="624500" y="667616"/>
            <a:ext cx="17022887" cy="9284727"/>
            <a:chOff x="0" y="-9525"/>
            <a:chExt cx="4479000" cy="660957"/>
          </a:xfrm>
        </p:grpSpPr>
        <p:sp>
          <p:nvSpPr>
            <p:cNvPr id="904" name="Google Shape;904;p64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4"/>
            <p:cNvSpPr txBox="1"/>
            <p:nvPr/>
          </p:nvSpPr>
          <p:spPr>
            <a:xfrm>
              <a:off x="0" y="-9525"/>
              <a:ext cx="44790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6" name="Google Shape;906;p64"/>
          <p:cNvSpPr txBox="1"/>
          <p:nvPr/>
        </p:nvSpPr>
        <p:spPr>
          <a:xfrm>
            <a:off x="1789995" y="1401008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06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발전방향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907" name="Google Shape;907;p64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8" name="Google Shape;908;p64"/>
          <p:cNvSpPr txBox="1"/>
          <p:nvPr/>
        </p:nvSpPr>
        <p:spPr>
          <a:xfrm>
            <a:off x="1771644" y="2848250"/>
            <a:ext cx="122838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온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외국인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관광객들에게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가을에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추천할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만한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축제는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무엇이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있을까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?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09" name="Google Shape;909;p64"/>
          <p:cNvSpPr txBox="1"/>
          <p:nvPr/>
        </p:nvSpPr>
        <p:spPr>
          <a:xfrm>
            <a:off x="1790000" y="3457250"/>
            <a:ext cx="148530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소래포구축제는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해양생태축제로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식도락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여행이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목적인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관광객들에게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주로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추천한다</a:t>
            </a: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서리풀페스티벌과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서울뮤직페스티벌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같은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경우는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음악이나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한국문화에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관광객들에게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추천한다</a:t>
            </a: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세종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축제는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한글관련축제로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한국문화를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체험해보고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싶은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관광객들에게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추천한다</a:t>
            </a: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910" name="Google Shape;9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742" y="5414166"/>
            <a:ext cx="3107958" cy="439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995" y="5414166"/>
            <a:ext cx="3176630" cy="44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7053" y="5407117"/>
            <a:ext cx="2876621" cy="431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6177" y="5417189"/>
            <a:ext cx="3107958" cy="439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65"/>
          <p:cNvGrpSpPr/>
          <p:nvPr/>
        </p:nvGrpSpPr>
        <p:grpSpPr>
          <a:xfrm>
            <a:off x="624500" y="667616"/>
            <a:ext cx="17022887" cy="9284727"/>
            <a:chOff x="0" y="-9525"/>
            <a:chExt cx="4479000" cy="660957"/>
          </a:xfrm>
        </p:grpSpPr>
        <p:sp>
          <p:nvSpPr>
            <p:cNvPr id="919" name="Google Shape;919;p65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5"/>
            <p:cNvSpPr txBox="1"/>
            <p:nvPr/>
          </p:nvSpPr>
          <p:spPr>
            <a:xfrm>
              <a:off x="0" y="-9525"/>
              <a:ext cx="44790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1" name="Google Shape;921;p65"/>
          <p:cNvSpPr txBox="1"/>
          <p:nvPr/>
        </p:nvSpPr>
        <p:spPr>
          <a:xfrm>
            <a:off x="1789995" y="1401008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06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발전방향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922" name="Google Shape;922;p65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3" name="Google Shape;923;p65"/>
          <p:cNvSpPr txBox="1"/>
          <p:nvPr/>
        </p:nvSpPr>
        <p:spPr>
          <a:xfrm>
            <a:off x="1771659" y="2848258"/>
            <a:ext cx="75096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국내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내국인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겨울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검색수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24" name="Google Shape;924;p65"/>
          <p:cNvSpPr txBox="1"/>
          <p:nvPr/>
        </p:nvSpPr>
        <p:spPr>
          <a:xfrm>
            <a:off x="1790000" y="3457250"/>
            <a:ext cx="132918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겨울이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끝나자마자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열리는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봄축제들에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많음</a:t>
            </a: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산천어축제와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같은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겨울축제가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비교적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관심이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925" name="Google Shape;9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224" y="4618425"/>
            <a:ext cx="11339551" cy="507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66"/>
          <p:cNvGrpSpPr/>
          <p:nvPr/>
        </p:nvGrpSpPr>
        <p:grpSpPr>
          <a:xfrm>
            <a:off x="624500" y="667616"/>
            <a:ext cx="17022887" cy="9284727"/>
            <a:chOff x="0" y="-9525"/>
            <a:chExt cx="4479000" cy="660957"/>
          </a:xfrm>
        </p:grpSpPr>
        <p:sp>
          <p:nvSpPr>
            <p:cNvPr id="931" name="Google Shape;931;p66"/>
            <p:cNvSpPr/>
            <p:nvPr/>
          </p:nvSpPr>
          <p:spPr>
            <a:xfrm>
              <a:off x="0" y="0"/>
              <a:ext cx="4478850" cy="651432"/>
            </a:xfrm>
            <a:custGeom>
              <a:avLst/>
              <a:gdLst/>
              <a:ahLst/>
              <a:cxnLst/>
              <a:rect l="l" t="t" r="r" b="b"/>
              <a:pathLst>
                <a:path w="4478850" h="651432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42327"/>
                  </a:lnTo>
                  <a:cubicBezTo>
                    <a:pt x="4478850" y="647356"/>
                    <a:pt x="4474774" y="651432"/>
                    <a:pt x="4469745" y="651432"/>
                  </a:cubicBezTo>
                  <a:lnTo>
                    <a:pt x="9105" y="651432"/>
                  </a:lnTo>
                  <a:cubicBezTo>
                    <a:pt x="4077" y="651432"/>
                    <a:pt x="0" y="647356"/>
                    <a:pt x="0" y="642327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6"/>
            <p:cNvSpPr txBox="1"/>
            <p:nvPr/>
          </p:nvSpPr>
          <p:spPr>
            <a:xfrm>
              <a:off x="0" y="-9525"/>
              <a:ext cx="44790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66"/>
          <p:cNvSpPr txBox="1"/>
          <p:nvPr/>
        </p:nvSpPr>
        <p:spPr>
          <a:xfrm>
            <a:off x="1789995" y="1401008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06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발전방향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934" name="Google Shape;934;p66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5" name="Google Shape;935;p66"/>
          <p:cNvSpPr txBox="1"/>
          <p:nvPr/>
        </p:nvSpPr>
        <p:spPr>
          <a:xfrm>
            <a:off x="1771644" y="2848250"/>
            <a:ext cx="122838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한국에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온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외국인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관광객들에게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겨울에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추천할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만한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축제는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무엇이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있을까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?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36" name="Google Shape;936;p66"/>
          <p:cNvSpPr txBox="1"/>
          <p:nvPr/>
        </p:nvSpPr>
        <p:spPr>
          <a:xfrm>
            <a:off x="1790000" y="3457250"/>
            <a:ext cx="1160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50026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겨울에만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즐길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수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있는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대관령눈축제와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산천어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축제를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추천한다</a:t>
            </a:r>
            <a:r>
              <a:rPr lang="en-US" sz="24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400"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937" name="Google Shape;9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325" y="4155401"/>
            <a:ext cx="3846650" cy="543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0750" y="4133837"/>
            <a:ext cx="3846649" cy="54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67"/>
          <p:cNvGrpSpPr/>
          <p:nvPr/>
        </p:nvGrpSpPr>
        <p:grpSpPr>
          <a:xfrm>
            <a:off x="641182" y="667629"/>
            <a:ext cx="17005746" cy="8915638"/>
            <a:chOff x="0" y="-9525"/>
            <a:chExt cx="4478850" cy="2348136"/>
          </a:xfrm>
        </p:grpSpPr>
        <p:sp>
          <p:nvSpPr>
            <p:cNvPr id="944" name="Google Shape;944;p67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7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6" name="Google Shape;946;p67"/>
          <p:cNvSpPr/>
          <p:nvPr/>
        </p:nvSpPr>
        <p:spPr>
          <a:xfrm>
            <a:off x="1790000" y="3605625"/>
            <a:ext cx="9104100" cy="5703300"/>
          </a:xfrm>
          <a:prstGeom prst="roundRect">
            <a:avLst>
              <a:gd name="adj" fmla="val 984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47" name="Google Shape;947;p67"/>
          <p:cNvSpPr txBox="1"/>
          <p:nvPr/>
        </p:nvSpPr>
        <p:spPr>
          <a:xfrm>
            <a:off x="1789995" y="1401008"/>
            <a:ext cx="110538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07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결과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분석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948" name="Google Shape;948;p67"/>
          <p:cNvCxnSpPr/>
          <p:nvPr/>
        </p:nvCxnSpPr>
        <p:spPr>
          <a:xfrm rot="10800000">
            <a:off x="1789995" y="2591633"/>
            <a:ext cx="1135883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9" name="Google Shape;949;p67"/>
          <p:cNvSpPr txBox="1"/>
          <p:nvPr/>
        </p:nvSpPr>
        <p:spPr>
          <a:xfrm>
            <a:off x="1790075" y="2940900"/>
            <a:ext cx="85089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u="sng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데일리케이션에</a:t>
            </a:r>
            <a:r>
              <a:rPr lang="en-US" sz="2600" b="1" u="sng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u="sng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맞춘</a:t>
            </a:r>
            <a:r>
              <a:rPr lang="en-US" sz="2600" b="1" u="sng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u="sng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2600" b="1" u="sng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u="sng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트렌드</a:t>
            </a:r>
            <a:r>
              <a:rPr lang="en-US" sz="2600" b="1" u="sng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u="sng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제시</a:t>
            </a:r>
            <a:endParaRPr b="1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950" name="Google Shape;950;p67"/>
          <p:cNvGrpSpPr/>
          <p:nvPr/>
        </p:nvGrpSpPr>
        <p:grpSpPr>
          <a:xfrm>
            <a:off x="2151229" y="3892031"/>
            <a:ext cx="8400896" cy="5062317"/>
            <a:chOff x="1790075" y="3736275"/>
            <a:chExt cx="8748200" cy="5271600"/>
          </a:xfrm>
        </p:grpSpPr>
        <p:sp>
          <p:nvSpPr>
            <p:cNvPr id="951" name="Google Shape;951;p67"/>
            <p:cNvSpPr/>
            <p:nvPr/>
          </p:nvSpPr>
          <p:spPr>
            <a:xfrm>
              <a:off x="1790075" y="5178050"/>
              <a:ext cx="1791300" cy="937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중국</a:t>
              </a:r>
              <a:endParaRPr sz="3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52" name="Google Shape;952;p67"/>
            <p:cNvSpPr/>
            <p:nvPr/>
          </p:nvSpPr>
          <p:spPr>
            <a:xfrm>
              <a:off x="1790075" y="6559375"/>
              <a:ext cx="1791300" cy="937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일본</a:t>
              </a:r>
              <a:endParaRPr sz="3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53" name="Google Shape;953;p67"/>
            <p:cNvSpPr/>
            <p:nvPr/>
          </p:nvSpPr>
          <p:spPr>
            <a:xfrm>
              <a:off x="1790075" y="8070675"/>
              <a:ext cx="1791300" cy="937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대만</a:t>
              </a:r>
              <a:endParaRPr sz="3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54" name="Google Shape;954;p67"/>
            <p:cNvSpPr/>
            <p:nvPr/>
          </p:nvSpPr>
          <p:spPr>
            <a:xfrm>
              <a:off x="4671075" y="5178050"/>
              <a:ext cx="1791300" cy="937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한류</a:t>
              </a:r>
              <a:endParaRPr sz="3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55" name="Google Shape;955;p67"/>
            <p:cNvSpPr/>
            <p:nvPr/>
          </p:nvSpPr>
          <p:spPr>
            <a:xfrm>
              <a:off x="4671075" y="6559375"/>
              <a:ext cx="1791300" cy="937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전통문화</a:t>
              </a:r>
              <a:endParaRPr sz="3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56" name="Google Shape;956;p67"/>
            <p:cNvSpPr/>
            <p:nvPr/>
          </p:nvSpPr>
          <p:spPr>
            <a:xfrm>
              <a:off x="4671075" y="8070675"/>
              <a:ext cx="1791300" cy="937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자연경관</a:t>
              </a:r>
              <a:endParaRPr sz="3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57" name="Google Shape;957;p67"/>
            <p:cNvSpPr/>
            <p:nvPr/>
          </p:nvSpPr>
          <p:spPr>
            <a:xfrm>
              <a:off x="7552075" y="5178050"/>
              <a:ext cx="2986200" cy="9372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서울페스타</a:t>
              </a:r>
              <a:endParaRPr sz="3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58" name="Google Shape;958;p67"/>
            <p:cNvSpPr/>
            <p:nvPr/>
          </p:nvSpPr>
          <p:spPr>
            <a:xfrm>
              <a:off x="7552075" y="6559375"/>
              <a:ext cx="2986200" cy="937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연등회</a:t>
              </a:r>
              <a:endParaRPr sz="3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59" name="Google Shape;959;p67"/>
            <p:cNvSpPr/>
            <p:nvPr/>
          </p:nvSpPr>
          <p:spPr>
            <a:xfrm>
              <a:off x="7552075" y="8070675"/>
              <a:ext cx="2986200" cy="937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ko-KR" altLang="en-US" sz="26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경주 </a:t>
              </a:r>
              <a:r>
                <a:rPr lang="ko-KR" altLang="en-US" sz="2600" dirty="0" err="1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대릉원돌담길</a:t>
              </a:r>
              <a:r>
                <a:rPr lang="ko-KR" altLang="en-US" sz="26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Nanum Gothic"/>
                  <a:sym typeface="Nanum Gothic"/>
                </a:rPr>
                <a:t> 벚꽃축제</a:t>
              </a:r>
              <a:endParaRPr lang="ko-KR" altLang="en-US" sz="3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60" name="Google Shape;960;p67"/>
            <p:cNvSpPr/>
            <p:nvPr/>
          </p:nvSpPr>
          <p:spPr>
            <a:xfrm>
              <a:off x="7552075" y="3736275"/>
              <a:ext cx="2986200" cy="93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국가별</a:t>
              </a:r>
              <a:r>
                <a:rPr lang="en-US" sz="26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6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맞춤형</a:t>
              </a:r>
              <a:r>
                <a:rPr lang="en-US" sz="26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6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추천</a:t>
              </a:r>
              <a:endParaRPr sz="3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61" name="Google Shape;961;p67"/>
            <p:cNvSpPr/>
            <p:nvPr/>
          </p:nvSpPr>
          <p:spPr>
            <a:xfrm>
              <a:off x="1790075" y="3754400"/>
              <a:ext cx="1704600" cy="93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국가</a:t>
              </a:r>
              <a:endParaRPr sz="3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62" name="Google Shape;962;p67"/>
            <p:cNvSpPr/>
            <p:nvPr/>
          </p:nvSpPr>
          <p:spPr>
            <a:xfrm>
              <a:off x="4671075" y="3736275"/>
              <a:ext cx="1791300" cy="93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관심사</a:t>
              </a:r>
              <a:endParaRPr sz="3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endParaRPr>
            </a:p>
          </p:txBody>
        </p:sp>
        <p:cxnSp>
          <p:nvCxnSpPr>
            <p:cNvPr id="963" name="Google Shape;963;p67"/>
            <p:cNvCxnSpPr>
              <a:stCxn id="951" idx="3"/>
              <a:endCxn id="954" idx="1"/>
            </p:cNvCxnSpPr>
            <p:nvPr/>
          </p:nvCxnSpPr>
          <p:spPr>
            <a:xfrm>
              <a:off x="3581375" y="5646650"/>
              <a:ext cx="1089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67"/>
            <p:cNvCxnSpPr>
              <a:stCxn id="954" idx="3"/>
              <a:endCxn id="957" idx="1"/>
            </p:cNvCxnSpPr>
            <p:nvPr/>
          </p:nvCxnSpPr>
          <p:spPr>
            <a:xfrm>
              <a:off x="6462375" y="5646650"/>
              <a:ext cx="1089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67"/>
            <p:cNvCxnSpPr>
              <a:stCxn id="952" idx="3"/>
              <a:endCxn id="955" idx="1"/>
            </p:cNvCxnSpPr>
            <p:nvPr/>
          </p:nvCxnSpPr>
          <p:spPr>
            <a:xfrm>
              <a:off x="3581375" y="7027975"/>
              <a:ext cx="1089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67"/>
            <p:cNvCxnSpPr>
              <a:stCxn id="955" idx="3"/>
              <a:endCxn id="958" idx="1"/>
            </p:cNvCxnSpPr>
            <p:nvPr/>
          </p:nvCxnSpPr>
          <p:spPr>
            <a:xfrm>
              <a:off x="6462375" y="7027975"/>
              <a:ext cx="1089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67"/>
            <p:cNvCxnSpPr>
              <a:stCxn id="953" idx="3"/>
              <a:endCxn id="956" idx="1"/>
            </p:cNvCxnSpPr>
            <p:nvPr/>
          </p:nvCxnSpPr>
          <p:spPr>
            <a:xfrm>
              <a:off x="3581375" y="8539275"/>
              <a:ext cx="1089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67"/>
            <p:cNvCxnSpPr>
              <a:stCxn id="956" idx="3"/>
              <a:endCxn id="959" idx="1"/>
            </p:cNvCxnSpPr>
            <p:nvPr/>
          </p:nvCxnSpPr>
          <p:spPr>
            <a:xfrm>
              <a:off x="6462375" y="8539275"/>
              <a:ext cx="1089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9" name="Google Shape;969;p67"/>
          <p:cNvGrpSpPr/>
          <p:nvPr/>
        </p:nvGrpSpPr>
        <p:grpSpPr>
          <a:xfrm>
            <a:off x="12732468" y="3537535"/>
            <a:ext cx="3784034" cy="5771307"/>
            <a:chOff x="12843800" y="3387000"/>
            <a:chExt cx="3378300" cy="6009900"/>
          </a:xfrm>
        </p:grpSpPr>
        <p:sp>
          <p:nvSpPr>
            <p:cNvPr id="970" name="Google Shape;970;p67"/>
            <p:cNvSpPr/>
            <p:nvPr/>
          </p:nvSpPr>
          <p:spPr>
            <a:xfrm>
              <a:off x="12843800" y="3387000"/>
              <a:ext cx="3378300" cy="60099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71" name="Google Shape;971;p67"/>
            <p:cNvSpPr/>
            <p:nvPr/>
          </p:nvSpPr>
          <p:spPr>
            <a:xfrm>
              <a:off x="13258550" y="5196175"/>
              <a:ext cx="2548800" cy="937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 Gothic"/>
                  <a:sym typeface="Nanum Gothic"/>
                </a:rPr>
                <a:t>서리풀</a:t>
              </a:r>
              <a:r>
                <a:rPr lang="en-US" sz="2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 Gothic"/>
                  <a:sym typeface="Nanum Gothic"/>
                </a:rPr>
                <a:t>페스티벌</a:t>
              </a:r>
              <a:endParaRPr sz="3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72" name="Google Shape;972;p67"/>
            <p:cNvSpPr/>
            <p:nvPr/>
          </p:nvSpPr>
          <p:spPr>
            <a:xfrm>
              <a:off x="13258550" y="6577500"/>
              <a:ext cx="2548800" cy="937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 Gothic"/>
                  <a:sym typeface="Nanum Gothic"/>
                </a:rPr>
                <a:t>강릉단오제</a:t>
              </a:r>
              <a:endParaRPr sz="3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73" name="Google Shape;973;p67"/>
            <p:cNvSpPr/>
            <p:nvPr/>
          </p:nvSpPr>
          <p:spPr>
            <a:xfrm>
              <a:off x="13258550" y="8088800"/>
              <a:ext cx="2548800" cy="937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 Gothic"/>
                  <a:sym typeface="Nanum Gothic"/>
                </a:rPr>
                <a:t>광양매화축제</a:t>
              </a:r>
              <a:endParaRPr sz="3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974" name="Google Shape;974;p67"/>
            <p:cNvSpPr/>
            <p:nvPr/>
          </p:nvSpPr>
          <p:spPr>
            <a:xfrm>
              <a:off x="13258550" y="3754400"/>
              <a:ext cx="2548800" cy="93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국내</a:t>
              </a:r>
              <a:r>
                <a:rPr lang="en-US" sz="26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6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인기</a:t>
              </a:r>
              <a:r>
                <a:rPr lang="en-US" sz="26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26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 Gothic"/>
                  <a:sym typeface="Nanum Gothic"/>
                </a:rPr>
                <a:t>축제</a:t>
              </a:r>
              <a:endParaRPr sz="3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endParaRPr>
            </a:p>
          </p:txBody>
        </p:sp>
      </p:grpSp>
      <p:cxnSp>
        <p:nvCxnSpPr>
          <p:cNvPr id="975" name="Google Shape;975;p67"/>
          <p:cNvCxnSpPr/>
          <p:nvPr/>
        </p:nvCxnSpPr>
        <p:spPr>
          <a:xfrm>
            <a:off x="2151225" y="5039425"/>
            <a:ext cx="83859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76" name="Google Shape;976;p67"/>
          <p:cNvCxnSpPr>
            <a:stCxn id="957" idx="3"/>
            <a:endCxn id="971" idx="1"/>
          </p:cNvCxnSpPr>
          <p:nvPr/>
        </p:nvCxnSpPr>
        <p:spPr>
          <a:xfrm rot="10800000" flipH="1">
            <a:off x="10552125" y="5724765"/>
            <a:ext cx="2644800" cy="1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7" name="Google Shape;977;p67"/>
          <p:cNvCxnSpPr>
            <a:stCxn id="958" idx="3"/>
            <a:endCxn id="972" idx="1"/>
          </p:cNvCxnSpPr>
          <p:nvPr/>
        </p:nvCxnSpPr>
        <p:spPr>
          <a:xfrm rot="10800000" flipH="1">
            <a:off x="10552125" y="7051251"/>
            <a:ext cx="2644800" cy="1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8" name="Google Shape;978;p67"/>
          <p:cNvCxnSpPr>
            <a:stCxn id="959" idx="3"/>
            <a:endCxn id="973" idx="1"/>
          </p:cNvCxnSpPr>
          <p:nvPr/>
        </p:nvCxnSpPr>
        <p:spPr>
          <a:xfrm rot="10800000" flipH="1">
            <a:off x="10552125" y="8502552"/>
            <a:ext cx="2644800" cy="1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9" name="Google Shape;979;p67"/>
          <p:cNvCxnSpPr/>
          <p:nvPr/>
        </p:nvCxnSpPr>
        <p:spPr>
          <a:xfrm>
            <a:off x="13017088" y="5039425"/>
            <a:ext cx="32148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8"/>
          <p:cNvSpPr txBox="1"/>
          <p:nvPr/>
        </p:nvSpPr>
        <p:spPr>
          <a:xfrm>
            <a:off x="4138638" y="4241116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GothicExtraBold"/>
                <a:sym typeface="NanumGothicExtraBold"/>
              </a:rPr>
              <a:t>Thank you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GothicExtraBold"/>
              <a:sym typeface="NanumGothicExtraBold"/>
            </a:endParaRPr>
          </a:p>
        </p:txBody>
      </p:sp>
      <p:sp>
        <p:nvSpPr>
          <p:cNvPr id="985" name="Google Shape;985;p68"/>
          <p:cNvSpPr txBox="1"/>
          <p:nvPr/>
        </p:nvSpPr>
        <p:spPr>
          <a:xfrm>
            <a:off x="6822608" y="5480098"/>
            <a:ext cx="46428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i="0" u="none" strike="noStrike" cap="none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감사합니다</a:t>
            </a:r>
            <a:r>
              <a:rPr lang="en-US" sz="2899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.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8"/>
          <p:cNvGrpSpPr/>
          <p:nvPr/>
        </p:nvGrpSpPr>
        <p:grpSpPr>
          <a:xfrm>
            <a:off x="641182" y="667629"/>
            <a:ext cx="17005635" cy="2495762"/>
            <a:chOff x="0" y="-9525"/>
            <a:chExt cx="4478850" cy="657320"/>
          </a:xfrm>
        </p:grpSpPr>
        <p:sp>
          <p:nvSpPr>
            <p:cNvPr id="184" name="Google Shape;184;p18"/>
            <p:cNvSpPr/>
            <p:nvPr/>
          </p:nvSpPr>
          <p:spPr>
            <a:xfrm>
              <a:off x="0" y="0"/>
              <a:ext cx="4478850" cy="647795"/>
            </a:xfrm>
            <a:custGeom>
              <a:avLst/>
              <a:gdLst/>
              <a:ahLst/>
              <a:cxnLst/>
              <a:rect l="l" t="t" r="r" b="b"/>
              <a:pathLst>
                <a:path w="4478850" h="647795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638690"/>
                  </a:lnTo>
                  <a:cubicBezTo>
                    <a:pt x="4478850" y="643719"/>
                    <a:pt x="4474774" y="647795"/>
                    <a:pt x="4469745" y="647795"/>
                  </a:cubicBezTo>
                  <a:lnTo>
                    <a:pt x="9105" y="647795"/>
                  </a:lnTo>
                  <a:cubicBezTo>
                    <a:pt x="4077" y="647795"/>
                    <a:pt x="0" y="643719"/>
                    <a:pt x="0" y="638690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0" y="-9525"/>
              <a:ext cx="4478850" cy="657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1202458" y="4590257"/>
            <a:ext cx="4868911" cy="4544218"/>
            <a:chOff x="0" y="-9525"/>
            <a:chExt cx="1282347" cy="1196831"/>
          </a:xfrm>
        </p:grpSpPr>
        <p:sp>
          <p:nvSpPr>
            <p:cNvPr id="187" name="Google Shape;187;p18"/>
            <p:cNvSpPr/>
            <p:nvPr/>
          </p:nvSpPr>
          <p:spPr>
            <a:xfrm>
              <a:off x="0" y="0"/>
              <a:ext cx="1282347" cy="1187306"/>
            </a:xfrm>
            <a:custGeom>
              <a:avLst/>
              <a:gdLst/>
              <a:ahLst/>
              <a:cxnLst/>
              <a:rect l="l" t="t" r="r" b="b"/>
              <a:pathLst>
                <a:path w="1282347" h="1187306" extrusionOk="0">
                  <a:moveTo>
                    <a:pt x="31801" y="0"/>
                  </a:moveTo>
                  <a:lnTo>
                    <a:pt x="1250546" y="0"/>
                  </a:lnTo>
                  <a:cubicBezTo>
                    <a:pt x="1258980" y="0"/>
                    <a:pt x="1267069" y="3350"/>
                    <a:pt x="1273033" y="9314"/>
                  </a:cubicBezTo>
                  <a:cubicBezTo>
                    <a:pt x="1278997" y="15278"/>
                    <a:pt x="1282347" y="23367"/>
                    <a:pt x="1282347" y="31801"/>
                  </a:cubicBezTo>
                  <a:lnTo>
                    <a:pt x="1282347" y="1155505"/>
                  </a:lnTo>
                  <a:cubicBezTo>
                    <a:pt x="1282347" y="1173068"/>
                    <a:pt x="1268109" y="1187306"/>
                    <a:pt x="1250546" y="1187306"/>
                  </a:cubicBezTo>
                  <a:lnTo>
                    <a:pt x="31801" y="1187306"/>
                  </a:lnTo>
                  <a:cubicBezTo>
                    <a:pt x="14238" y="1187306"/>
                    <a:pt x="0" y="1173068"/>
                    <a:pt x="0" y="1155505"/>
                  </a:cubicBezTo>
                  <a:lnTo>
                    <a:pt x="0" y="31801"/>
                  </a:lnTo>
                  <a:cubicBezTo>
                    <a:pt x="0" y="14238"/>
                    <a:pt x="14238" y="0"/>
                    <a:pt x="31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26303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 txBox="1"/>
            <p:nvPr/>
          </p:nvSpPr>
          <p:spPr>
            <a:xfrm>
              <a:off x="0" y="-9525"/>
              <a:ext cx="1282347" cy="1196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8"/>
          <p:cNvGrpSpPr/>
          <p:nvPr/>
        </p:nvGrpSpPr>
        <p:grpSpPr>
          <a:xfrm>
            <a:off x="12218939" y="4590257"/>
            <a:ext cx="4868911" cy="4544218"/>
            <a:chOff x="0" y="-9525"/>
            <a:chExt cx="1282347" cy="1196831"/>
          </a:xfrm>
        </p:grpSpPr>
        <p:sp>
          <p:nvSpPr>
            <p:cNvPr id="190" name="Google Shape;190;p18"/>
            <p:cNvSpPr/>
            <p:nvPr/>
          </p:nvSpPr>
          <p:spPr>
            <a:xfrm>
              <a:off x="0" y="0"/>
              <a:ext cx="1282347" cy="1187306"/>
            </a:xfrm>
            <a:custGeom>
              <a:avLst/>
              <a:gdLst/>
              <a:ahLst/>
              <a:cxnLst/>
              <a:rect l="l" t="t" r="r" b="b"/>
              <a:pathLst>
                <a:path w="1282347" h="1187306" extrusionOk="0">
                  <a:moveTo>
                    <a:pt x="31801" y="0"/>
                  </a:moveTo>
                  <a:lnTo>
                    <a:pt x="1250546" y="0"/>
                  </a:lnTo>
                  <a:cubicBezTo>
                    <a:pt x="1258980" y="0"/>
                    <a:pt x="1267069" y="3350"/>
                    <a:pt x="1273033" y="9314"/>
                  </a:cubicBezTo>
                  <a:cubicBezTo>
                    <a:pt x="1278997" y="15278"/>
                    <a:pt x="1282347" y="23367"/>
                    <a:pt x="1282347" y="31801"/>
                  </a:cubicBezTo>
                  <a:lnTo>
                    <a:pt x="1282347" y="1155505"/>
                  </a:lnTo>
                  <a:cubicBezTo>
                    <a:pt x="1282347" y="1173068"/>
                    <a:pt x="1268109" y="1187306"/>
                    <a:pt x="1250546" y="1187306"/>
                  </a:cubicBezTo>
                  <a:lnTo>
                    <a:pt x="31801" y="1187306"/>
                  </a:lnTo>
                  <a:cubicBezTo>
                    <a:pt x="14238" y="1187306"/>
                    <a:pt x="0" y="1173068"/>
                    <a:pt x="0" y="1155505"/>
                  </a:cubicBezTo>
                  <a:lnTo>
                    <a:pt x="0" y="31801"/>
                  </a:lnTo>
                  <a:cubicBezTo>
                    <a:pt x="0" y="14238"/>
                    <a:pt x="14238" y="0"/>
                    <a:pt x="31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26303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0" y="-9525"/>
              <a:ext cx="1282347" cy="1196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18"/>
          <p:cNvGrpSpPr/>
          <p:nvPr/>
        </p:nvGrpSpPr>
        <p:grpSpPr>
          <a:xfrm>
            <a:off x="6709544" y="4590257"/>
            <a:ext cx="4868911" cy="4544218"/>
            <a:chOff x="0" y="-9525"/>
            <a:chExt cx="1282347" cy="1196831"/>
          </a:xfrm>
        </p:grpSpPr>
        <p:sp>
          <p:nvSpPr>
            <p:cNvPr id="193" name="Google Shape;193;p18"/>
            <p:cNvSpPr/>
            <p:nvPr/>
          </p:nvSpPr>
          <p:spPr>
            <a:xfrm>
              <a:off x="0" y="0"/>
              <a:ext cx="1282347" cy="1187306"/>
            </a:xfrm>
            <a:custGeom>
              <a:avLst/>
              <a:gdLst/>
              <a:ahLst/>
              <a:cxnLst/>
              <a:rect l="l" t="t" r="r" b="b"/>
              <a:pathLst>
                <a:path w="1282347" h="1187306" extrusionOk="0">
                  <a:moveTo>
                    <a:pt x="31801" y="0"/>
                  </a:moveTo>
                  <a:lnTo>
                    <a:pt x="1250546" y="0"/>
                  </a:lnTo>
                  <a:cubicBezTo>
                    <a:pt x="1258980" y="0"/>
                    <a:pt x="1267069" y="3350"/>
                    <a:pt x="1273033" y="9314"/>
                  </a:cubicBezTo>
                  <a:cubicBezTo>
                    <a:pt x="1278997" y="15278"/>
                    <a:pt x="1282347" y="23367"/>
                    <a:pt x="1282347" y="31801"/>
                  </a:cubicBezTo>
                  <a:lnTo>
                    <a:pt x="1282347" y="1155505"/>
                  </a:lnTo>
                  <a:cubicBezTo>
                    <a:pt x="1282347" y="1173068"/>
                    <a:pt x="1268109" y="1187306"/>
                    <a:pt x="1250546" y="1187306"/>
                  </a:cubicBezTo>
                  <a:lnTo>
                    <a:pt x="31801" y="1187306"/>
                  </a:lnTo>
                  <a:cubicBezTo>
                    <a:pt x="14238" y="1187306"/>
                    <a:pt x="0" y="1173068"/>
                    <a:pt x="0" y="1155505"/>
                  </a:cubicBezTo>
                  <a:lnTo>
                    <a:pt x="0" y="31801"/>
                  </a:lnTo>
                  <a:cubicBezTo>
                    <a:pt x="0" y="14238"/>
                    <a:pt x="14238" y="0"/>
                    <a:pt x="31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26303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 txBox="1"/>
            <p:nvPr/>
          </p:nvSpPr>
          <p:spPr>
            <a:xfrm>
              <a:off x="0" y="-9525"/>
              <a:ext cx="1282347" cy="1196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8"/>
          <p:cNvSpPr txBox="1"/>
          <p:nvPr/>
        </p:nvSpPr>
        <p:spPr>
          <a:xfrm>
            <a:off x="1789995" y="1401008"/>
            <a:ext cx="100107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04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진행과정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96" name="Google Shape;196;p18"/>
          <p:cNvCxnSpPr/>
          <p:nvPr/>
        </p:nvCxnSpPr>
        <p:spPr>
          <a:xfrm rot="10800000">
            <a:off x="1789995" y="2591633"/>
            <a:ext cx="1135883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7" name="Google Shape;197;p18"/>
          <p:cNvGrpSpPr/>
          <p:nvPr/>
        </p:nvGrpSpPr>
        <p:grpSpPr>
          <a:xfrm>
            <a:off x="3079642" y="4025598"/>
            <a:ext cx="1114633" cy="1114633"/>
            <a:chOff x="0" y="0"/>
            <a:chExt cx="812800" cy="812800"/>
          </a:xfrm>
        </p:grpSpPr>
        <p:sp>
          <p:nvSpPr>
            <p:cNvPr id="198" name="Google Shape;198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 w="38100" cap="sq" cmpd="sng">
              <a:solidFill>
                <a:srgbClr val="26303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8"/>
          <p:cNvGrpSpPr/>
          <p:nvPr/>
        </p:nvGrpSpPr>
        <p:grpSpPr>
          <a:xfrm>
            <a:off x="14096123" y="4025598"/>
            <a:ext cx="1114633" cy="1114633"/>
            <a:chOff x="0" y="0"/>
            <a:chExt cx="812800" cy="812800"/>
          </a:xfrm>
        </p:grpSpPr>
        <p:sp>
          <p:nvSpPr>
            <p:cNvPr id="201" name="Google Shape;201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 w="38100" cap="sq" cmpd="sng">
              <a:solidFill>
                <a:srgbClr val="26303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18"/>
          <p:cNvGrpSpPr/>
          <p:nvPr/>
        </p:nvGrpSpPr>
        <p:grpSpPr>
          <a:xfrm>
            <a:off x="8586728" y="4025598"/>
            <a:ext cx="1114633" cy="1114633"/>
            <a:chOff x="0" y="0"/>
            <a:chExt cx="812800" cy="812800"/>
          </a:xfrm>
        </p:grpSpPr>
        <p:sp>
          <p:nvSpPr>
            <p:cNvPr id="204" name="Google Shape;20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E2DE"/>
            </a:solidFill>
            <a:ln w="38100" cap="sq" cmpd="sng">
              <a:solidFill>
                <a:srgbClr val="26303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8"/>
          <p:cNvSpPr txBox="1"/>
          <p:nvPr/>
        </p:nvSpPr>
        <p:spPr>
          <a:xfrm>
            <a:off x="1202548" y="4160025"/>
            <a:ext cx="4868700" cy="87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01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12219028" y="4160025"/>
            <a:ext cx="4868700" cy="87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03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6709634" y="4160025"/>
            <a:ext cx="4868700" cy="87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02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1315566" y="5216431"/>
            <a:ext cx="46428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600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준비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12332047" y="5216431"/>
            <a:ext cx="46428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대안</a:t>
            </a:r>
            <a:r>
              <a:rPr lang="en-US" sz="2600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제시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6822652" y="5216431"/>
            <a:ext cx="46428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문제</a:t>
            </a:r>
            <a:r>
              <a:rPr lang="en-US" sz="2600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확인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1532557" y="5938929"/>
            <a:ext cx="420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2023년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외래관광객조사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(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문화셈터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12549038" y="5938929"/>
            <a:ext cx="42087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지역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활성화를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위한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국가별</a:t>
            </a:r>
            <a:b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</a:b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</a:t>
            </a:r>
            <a:endParaRPr sz="18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7039644" y="5938929"/>
            <a:ext cx="420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국가별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특징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분석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1530282" y="6622754"/>
            <a:ext cx="42087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축제TOP10트렌드데이터결과 (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문화빅데이터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7040819" y="6622754"/>
            <a:ext cx="420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국가별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한국관광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만족도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분석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12549038" y="6899954"/>
            <a:ext cx="42087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데일리케이션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트렌드에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맞는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국내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추천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18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1530282" y="7716489"/>
            <a:ext cx="420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SNS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크롤링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7040819" y="7306579"/>
            <a:ext cx="42087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국내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축제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트랜드</a:t>
            </a:r>
            <a:r>
              <a:rPr lang="en-US" sz="18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분석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9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225" name="Google Shape;225;p19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9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19"/>
          <p:cNvSpPr txBox="1"/>
          <p:nvPr/>
        </p:nvSpPr>
        <p:spPr>
          <a:xfrm>
            <a:off x="1790000" y="1401000"/>
            <a:ext cx="154530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5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전처리</a:t>
            </a:r>
            <a:r>
              <a:rPr lang="en-US" sz="7500" b="1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과정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228" name="Google Shape;228;p19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19"/>
          <p:cNvSpPr txBox="1"/>
          <p:nvPr/>
        </p:nvSpPr>
        <p:spPr>
          <a:xfrm>
            <a:off x="1790075" y="2730950"/>
            <a:ext cx="12730800" cy="76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2023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외래관광객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3299" u="sng" dirty="0" err="1">
                <a:solidFill>
                  <a:schemeClr val="hlin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  <a:hlinkClick r:id="rId3"/>
              </a:rPr>
              <a:t>문화셈터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)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32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전처리</a:t>
            </a:r>
            <a:r>
              <a:rPr lang="en-US" sz="32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- (16196, 365)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30" name="Google Shape;2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650" y="3490575"/>
            <a:ext cx="7844159" cy="1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 txBox="1"/>
          <p:nvPr/>
        </p:nvSpPr>
        <p:spPr>
          <a:xfrm>
            <a:off x="11042775" y="3434600"/>
            <a:ext cx="63696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●"/>
            </a:pP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설문조사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대부분이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범주형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11042775" y="4094125"/>
            <a:ext cx="62001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●"/>
            </a:pP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결측값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NaN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)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값은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항목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정의서에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존재하지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않는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b="1" u="sng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-1.0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으로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설정</a:t>
            </a:r>
            <a:endParaRPr sz="2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1771641" y="5388200"/>
            <a:ext cx="5358600" cy="4101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34" name="Google Shape;234;p19"/>
          <p:cNvPicPr preferRelativeResize="0"/>
          <p:nvPr/>
        </p:nvPicPr>
        <p:blipFill rotWithShape="1">
          <a:blip r:embed="rId5">
            <a:alphaModFix/>
          </a:blip>
          <a:srcRect r="36884"/>
          <a:stretch/>
        </p:blipFill>
        <p:spPr>
          <a:xfrm>
            <a:off x="2065347" y="5635468"/>
            <a:ext cx="4815251" cy="20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5351" y="7933702"/>
            <a:ext cx="4815249" cy="13043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19"/>
          <p:cNvCxnSpPr/>
          <p:nvPr/>
        </p:nvCxnSpPr>
        <p:spPr>
          <a:xfrm>
            <a:off x="1189650" y="5136475"/>
            <a:ext cx="159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37" name="Google Shape;237;p19"/>
          <p:cNvSpPr/>
          <p:nvPr/>
        </p:nvSpPr>
        <p:spPr>
          <a:xfrm>
            <a:off x="4037686" y="7557436"/>
            <a:ext cx="712500" cy="461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38" name="Google Shape;23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450" y="5841837"/>
            <a:ext cx="4112854" cy="31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/>
          <p:nvPr/>
        </p:nvSpPr>
        <p:spPr>
          <a:xfrm>
            <a:off x="6973075" y="7184913"/>
            <a:ext cx="489900" cy="50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11898075" y="5841850"/>
            <a:ext cx="5514300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●"/>
            </a:pP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항목정의서의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시트를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pandas로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불러와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항목ID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항목명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변수명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코드값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코드명</a:t>
            </a:r>
            <a:r>
              <a:rPr lang="en-US" sz="2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순으로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프레임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생성</a:t>
            </a:r>
            <a:endParaRPr sz="2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1898075" y="7366875"/>
            <a:ext cx="55143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데이터프레임을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아래와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형태의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dict으로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해 map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함수를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범주값을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코드명으로</a:t>
            </a:r>
            <a:r>
              <a:rPr lang="en-US" sz="2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대체함</a:t>
            </a:r>
            <a:endParaRPr sz="22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{'RVIT': {1: '1회', 2: '2회', 3: '3회', 4: '4회 </a:t>
            </a:r>
            <a:r>
              <a:rPr lang="en-US" dirty="0" err="1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', 5: '</a:t>
            </a:r>
            <a:r>
              <a:rPr lang="en-US" dirty="0" err="1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재방문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'}, ... }</a:t>
            </a:r>
            <a:endParaRPr dirty="0">
              <a:solidFill>
                <a:schemeClr val="dk1"/>
              </a:solidFill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0"/>
          <p:cNvGrpSpPr/>
          <p:nvPr/>
        </p:nvGrpSpPr>
        <p:grpSpPr>
          <a:xfrm>
            <a:off x="641182" y="667629"/>
            <a:ext cx="17005635" cy="8915577"/>
            <a:chOff x="0" y="-9525"/>
            <a:chExt cx="4478850" cy="2348136"/>
          </a:xfrm>
        </p:grpSpPr>
        <p:sp>
          <p:nvSpPr>
            <p:cNvPr id="247" name="Google Shape;247;p20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 txBox="1"/>
            <p:nvPr/>
          </p:nvSpPr>
          <p:spPr>
            <a:xfrm>
              <a:off x="0" y="-9525"/>
              <a:ext cx="4478850" cy="2348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20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250" name="Google Shape;250;p20"/>
          <p:cNvCxnSpPr/>
          <p:nvPr/>
        </p:nvCxnSpPr>
        <p:spPr>
          <a:xfrm rot="10800000">
            <a:off x="1789995" y="2591633"/>
            <a:ext cx="1135883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20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성별</a:t>
            </a:r>
            <a:r>
              <a:rPr lang="en-US" sz="2899" b="1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899" b="1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나이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790000" y="3482775"/>
            <a:ext cx="15309300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●"/>
            </a:pP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: &lt;2023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외래관광객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&gt; 총 16,196개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설문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조사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내용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중 1,963개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대상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(약 12.12%)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 Gothic"/>
              <a:buChar char="➔"/>
            </a:pP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여성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65.5%, 20대 39.0%,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동반자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있음이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68.1% 로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과반수를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차지하고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있다</a:t>
            </a:r>
            <a:r>
              <a:rPr lang="en-US" sz="2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endParaRPr sz="26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 rotWithShape="1">
          <a:blip r:embed="rId3">
            <a:alphaModFix/>
          </a:blip>
          <a:srcRect l="15006" r="11685" b="10096"/>
          <a:stretch/>
        </p:blipFill>
        <p:spPr>
          <a:xfrm>
            <a:off x="6539638" y="4803025"/>
            <a:ext cx="4803024" cy="4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 rotWithShape="1">
          <a:blip r:embed="rId4">
            <a:alphaModFix/>
          </a:blip>
          <a:srcRect l="18552" r="15186" b="13232"/>
          <a:stretch/>
        </p:blipFill>
        <p:spPr>
          <a:xfrm>
            <a:off x="1771650" y="4803025"/>
            <a:ext cx="4498214" cy="4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 rotWithShape="1">
          <a:blip r:embed="rId5">
            <a:alphaModFix/>
          </a:blip>
          <a:srcRect l="10986" r="9223" b="14339"/>
          <a:stretch/>
        </p:blipFill>
        <p:spPr>
          <a:xfrm>
            <a:off x="11612425" y="4803026"/>
            <a:ext cx="5486914" cy="441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2DE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1"/>
          <p:cNvGrpSpPr/>
          <p:nvPr/>
        </p:nvGrpSpPr>
        <p:grpSpPr>
          <a:xfrm>
            <a:off x="641182" y="667629"/>
            <a:ext cx="17006315" cy="8915638"/>
            <a:chOff x="0" y="-9525"/>
            <a:chExt cx="4479000" cy="2348136"/>
          </a:xfrm>
        </p:grpSpPr>
        <p:sp>
          <p:nvSpPr>
            <p:cNvPr id="261" name="Google Shape;261;p21"/>
            <p:cNvSpPr/>
            <p:nvPr/>
          </p:nvSpPr>
          <p:spPr>
            <a:xfrm>
              <a:off x="0" y="0"/>
              <a:ext cx="4478850" cy="2338611"/>
            </a:xfrm>
            <a:custGeom>
              <a:avLst/>
              <a:gdLst/>
              <a:ahLst/>
              <a:cxnLst/>
              <a:rect l="l" t="t" r="r" b="b"/>
              <a:pathLst>
                <a:path w="4478850" h="2338611" extrusionOk="0">
                  <a:moveTo>
                    <a:pt x="9105" y="0"/>
                  </a:moveTo>
                  <a:lnTo>
                    <a:pt x="4469745" y="0"/>
                  </a:lnTo>
                  <a:cubicBezTo>
                    <a:pt x="4472160" y="0"/>
                    <a:pt x="4474476" y="959"/>
                    <a:pt x="4476183" y="2667"/>
                  </a:cubicBezTo>
                  <a:cubicBezTo>
                    <a:pt x="4477891" y="4374"/>
                    <a:pt x="4478850" y="6690"/>
                    <a:pt x="4478850" y="9105"/>
                  </a:cubicBezTo>
                  <a:lnTo>
                    <a:pt x="4478850" y="2329505"/>
                  </a:lnTo>
                  <a:cubicBezTo>
                    <a:pt x="4478850" y="2334534"/>
                    <a:pt x="4474774" y="2338611"/>
                    <a:pt x="4469745" y="2338611"/>
                  </a:cubicBezTo>
                  <a:lnTo>
                    <a:pt x="9105" y="2338611"/>
                  </a:lnTo>
                  <a:cubicBezTo>
                    <a:pt x="4077" y="2338611"/>
                    <a:pt x="0" y="2334534"/>
                    <a:pt x="0" y="2329505"/>
                  </a:cubicBezTo>
                  <a:lnTo>
                    <a:pt x="0" y="9105"/>
                  </a:lnTo>
                  <a:cubicBezTo>
                    <a:pt x="0" y="4077"/>
                    <a:pt x="4077" y="0"/>
                    <a:pt x="91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 txBox="1"/>
            <p:nvPr/>
          </p:nvSpPr>
          <p:spPr>
            <a:xfrm>
              <a:off x="0" y="-9525"/>
              <a:ext cx="4479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21"/>
          <p:cNvSpPr txBox="1"/>
          <p:nvPr/>
        </p:nvSpPr>
        <p:spPr>
          <a:xfrm>
            <a:off x="1790000" y="1401000"/>
            <a:ext cx="14019900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05 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프로젝트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7500" b="1" i="0" u="none" strike="noStrike" cap="none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성과분석</a:t>
            </a:r>
            <a:r>
              <a:rPr lang="en-US" sz="7500" b="1" i="0" u="none" strike="noStrike" cap="none" dirty="0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- </a:t>
            </a:r>
            <a:r>
              <a:rPr lang="en-US" sz="7500" b="1" dirty="0" err="1">
                <a:solidFill>
                  <a:srgbClr val="26303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일본편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264" name="Google Shape;264;p21"/>
          <p:cNvCxnSpPr/>
          <p:nvPr/>
        </p:nvCxnSpPr>
        <p:spPr>
          <a:xfrm rot="10800000">
            <a:off x="1790078" y="2591633"/>
            <a:ext cx="1135800" cy="0"/>
          </a:xfrm>
          <a:prstGeom prst="straightConnector1">
            <a:avLst/>
          </a:prstGeom>
          <a:noFill/>
          <a:ln w="38100" cap="flat" cmpd="sng">
            <a:solidFill>
              <a:srgbClr val="2630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1"/>
          <p:cNvSpPr txBox="1"/>
          <p:nvPr/>
        </p:nvSpPr>
        <p:spPr>
          <a:xfrm>
            <a:off x="1789998" y="2874950"/>
            <a:ext cx="7451400" cy="66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관광객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목적과</a:t>
            </a:r>
            <a:r>
              <a:rPr lang="en-US" sz="2899" dirty="0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899" dirty="0" err="1">
                <a:solidFill>
                  <a:srgbClr val="2630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 Gothic"/>
                <a:sym typeface="Nanum Gothic"/>
              </a:rPr>
              <a:t>재방문율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1790000" y="3476250"/>
            <a:ext cx="153093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●"/>
            </a:pP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‘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여가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/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위락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/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휴식’이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68.5%,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재방문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횟수는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4회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이상이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47.2%로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과반수를</a:t>
            </a:r>
            <a:r>
              <a:rPr lang="en-US" sz="24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차지</a:t>
            </a:r>
            <a:endParaRPr sz="24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035"/>
              </a:buClr>
              <a:buSzPts val="2600"/>
              <a:buFont typeface="Nanum Gothic"/>
              <a:buChar char="➔"/>
            </a:pP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목적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재방문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일본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방한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관광객이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대다수로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확인되며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2600" b="1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재방문율은</a:t>
            </a:r>
            <a:r>
              <a:rPr lang="en-US" sz="2600" b="1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무려</a:t>
            </a:r>
            <a:r>
              <a:rPr lang="en-US" sz="2600" b="1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73.05%</a:t>
            </a:r>
            <a:r>
              <a:rPr lang="en-US" sz="2600" dirty="0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600" dirty="0" err="1">
                <a:solidFill>
                  <a:srgbClr val="26303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Nanum Gothic"/>
                <a:sym typeface="Nanum Gothic"/>
              </a:rPr>
              <a:t>이다</a:t>
            </a:r>
            <a:endParaRPr sz="2600" dirty="0">
              <a:solidFill>
                <a:srgbClr val="263035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67" name="Google Shape;267;p21"/>
          <p:cNvPicPr preferRelativeResize="0"/>
          <p:nvPr/>
        </p:nvPicPr>
        <p:blipFill rotWithShape="1">
          <a:blip r:embed="rId3">
            <a:alphaModFix/>
          </a:blip>
          <a:srcRect l="6228" t="4906" r="8221"/>
          <a:stretch/>
        </p:blipFill>
        <p:spPr>
          <a:xfrm>
            <a:off x="8000894" y="4554850"/>
            <a:ext cx="8515456" cy="473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 rotWithShape="1">
          <a:blip r:embed="rId4">
            <a:alphaModFix/>
          </a:blip>
          <a:srcRect l="14272" t="3112" r="15694" b="11365"/>
          <a:stretch/>
        </p:blipFill>
        <p:spPr>
          <a:xfrm>
            <a:off x="1790075" y="4554850"/>
            <a:ext cx="5167402" cy="473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3206</Words>
  <Application>Microsoft Office PowerPoint</Application>
  <PresentationFormat>사용자 지정</PresentationFormat>
  <Paragraphs>388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Roboto</vt:lpstr>
      <vt:lpstr>Calibri</vt:lpstr>
      <vt:lpstr>나눔스퀘어_ac Bold</vt:lpstr>
      <vt:lpstr>Nanum Gothic</vt:lpstr>
      <vt:lpstr>Arial</vt:lpstr>
      <vt:lpstr>나눔스퀘어_ac ExtraBold</vt:lpstr>
      <vt:lpstr>나눔스퀘어_ac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김규나</cp:lastModifiedBy>
  <cp:revision>36</cp:revision>
  <dcterms:modified xsi:type="dcterms:W3CDTF">2024-12-01T13:40:48Z</dcterms:modified>
</cp:coreProperties>
</file>